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7" r:id="rId3"/>
    <p:sldId id="258" r:id="rId4"/>
    <p:sldId id="259" r:id="rId5"/>
    <p:sldId id="261" r:id="rId6"/>
    <p:sldId id="260" r:id="rId7"/>
    <p:sldId id="262" r:id="rId8"/>
    <p:sldId id="324" r:id="rId9"/>
    <p:sldId id="325" r:id="rId10"/>
    <p:sldId id="326" r:id="rId11"/>
    <p:sldId id="264" r:id="rId12"/>
    <p:sldId id="265" r:id="rId13"/>
    <p:sldId id="309" r:id="rId14"/>
    <p:sldId id="310" r:id="rId15"/>
    <p:sldId id="266" r:id="rId16"/>
    <p:sldId id="267" r:id="rId17"/>
    <p:sldId id="275" r:id="rId18"/>
    <p:sldId id="311" r:id="rId19"/>
    <p:sldId id="327" r:id="rId20"/>
    <p:sldId id="330" r:id="rId21"/>
    <p:sldId id="331" r:id="rId22"/>
    <p:sldId id="312" r:id="rId23"/>
    <p:sldId id="313" r:id="rId24"/>
    <p:sldId id="314" r:id="rId25"/>
    <p:sldId id="316" r:id="rId26"/>
    <p:sldId id="319" r:id="rId27"/>
    <p:sldId id="317" r:id="rId28"/>
    <p:sldId id="318" r:id="rId29"/>
    <p:sldId id="315" r:id="rId30"/>
    <p:sldId id="320" r:id="rId31"/>
    <p:sldId id="321" r:id="rId32"/>
    <p:sldId id="322" r:id="rId33"/>
    <p:sldId id="323" r:id="rId34"/>
    <p:sldId id="328" r:id="rId35"/>
    <p:sldId id="268" r:id="rId36"/>
    <p:sldId id="269" r:id="rId37"/>
    <p:sldId id="270" r:id="rId38"/>
    <p:sldId id="282" r:id="rId39"/>
    <p:sldId id="271" r:id="rId40"/>
    <p:sldId id="281" r:id="rId41"/>
    <p:sldId id="286" r:id="rId42"/>
    <p:sldId id="287" r:id="rId43"/>
    <p:sldId id="288" r:id="rId44"/>
    <p:sldId id="289" r:id="rId45"/>
    <p:sldId id="291" r:id="rId46"/>
    <p:sldId id="290" r:id="rId47"/>
    <p:sldId id="293" r:id="rId48"/>
    <p:sldId id="292" r:id="rId49"/>
    <p:sldId id="329" r:id="rId50"/>
    <p:sldId id="334" r:id="rId51"/>
    <p:sldId id="335" r:id="rId52"/>
    <p:sldId id="336" r:id="rId53"/>
    <p:sldId id="294" r:id="rId54"/>
    <p:sldId id="295" r:id="rId55"/>
    <p:sldId id="296" r:id="rId56"/>
    <p:sldId id="297" r:id="rId57"/>
    <p:sldId id="299" r:id="rId58"/>
    <p:sldId id="332" r:id="rId59"/>
    <p:sldId id="333" r:id="rId6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jpe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jpe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B4388-69AC-4423-B0F1-82973DAF4DB8}" type="datetimeFigureOut">
              <a:rPr lang="es-CL" smtClean="0"/>
              <a:pPr/>
              <a:t>21-08-2014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D01A1-F6D7-4287-9C2C-1A0685F6890E}" type="slidenum">
              <a:rPr lang="es-CL" smtClean="0"/>
              <a:pPr/>
              <a:t>‹Nº›</a:t>
            </a:fld>
            <a:endParaRPr lang="es-CL"/>
          </a:p>
        </p:txBody>
      </p:sp>
    </p:spTree>
    <p:extLst>
      <p:ext uri="{BB962C8B-B14F-4D97-AF65-F5344CB8AC3E}">
        <p14:creationId xmlns:p14="http://schemas.microsoft.com/office/powerpoint/2010/main" val="332804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6DCD01A1-F6D7-4287-9C2C-1A0685F6890E}" type="slidenum">
              <a:rPr lang="es-CL" smtClean="0"/>
              <a:pPr/>
              <a:t>33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11" name="10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3" name="2 Marcador de pie de página"/>
          <p:cNvSpPr>
            <a:spLocks noGrp="1"/>
          </p:cNvSpPr>
          <p:nvPr>
            <p:ph type="ftr" sz="quarter" idx="11"/>
          </p:nvPr>
        </p:nvSpPr>
        <p:spPr/>
        <p:txBody>
          <a:bodyPr/>
          <a:lstStyle>
            <a:extLst/>
          </a:lstStyle>
          <a:p>
            <a:endParaRPr lang="es-CL"/>
          </a:p>
        </p:txBody>
      </p:sp>
      <p:sp>
        <p:nvSpPr>
          <p:cNvPr id="4" name="3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7AE464-50E8-4AA0-8B97-C4EFE091A6BD}" type="datetimeFigureOut">
              <a:rPr lang="es-CL" smtClean="0"/>
              <a:pPr/>
              <a:t>21-08-2014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94AE13A-1102-4503-8038-918B778A1768}" type="slidenum">
              <a:rPr lang="es-CL" smtClean="0"/>
              <a:pPr/>
              <a:t>‹Nº›</a:t>
            </a:fld>
            <a:endParaRPr lang="es-CL"/>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17AE464-50E8-4AA0-8B97-C4EFE091A6BD}" type="datetimeFigureOut">
              <a:rPr lang="es-CL" smtClean="0"/>
              <a:pPr/>
              <a:t>21-08-2014</a:t>
            </a:fld>
            <a:endParaRPr lang="es-CL"/>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CL"/>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94AE13A-1102-4503-8038-918B778A1768}"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wmf"/><Relationship Id="rId5" Type="http://schemas.openxmlformats.org/officeDocument/2006/relationships/oleObject" Target="../embeddings/oleObject4.bin"/><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8.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0.wmf"/></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5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ua.es/personal/mj.caturla/Curso0/Leccion-1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images.google.cl/imgres?imgurl=http://www.gyb-connections.cl/Farol%20porsche-400.jpg&amp;imgrefurl=http://www.gyb-connections.cl/Iluminacion.htm&amp;usg=__POO3hZzMtN0kjUmmwr0m8pfYfYg=&amp;h=856&amp;w=400&amp;sz=40&amp;hl=es&amp;start=8&amp;um=1&amp;tbnid=3BmyKoIxMNbd1M:&amp;tbnh=145&amp;tbnw=68&amp;prev=/images?q=farol&amp;um=1&amp;hl=es" TargetMode="External"/><Relationship Id="rId5" Type="http://schemas.openxmlformats.org/officeDocument/2006/relationships/image" Target="../media/image15.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376" y="2132856"/>
            <a:ext cx="7772400" cy="1516150"/>
          </a:xfrm>
        </p:spPr>
        <p:txBody>
          <a:bodyPr>
            <a:normAutofit/>
          </a:bodyPr>
          <a:lstStyle/>
          <a:p>
            <a:r>
              <a:rPr lang="es-CL" sz="8800" dirty="0" smtClean="0"/>
              <a:t>La Luz</a:t>
            </a:r>
            <a:endParaRPr lang="es-CL" sz="8800" dirty="0"/>
          </a:p>
        </p:txBody>
      </p:sp>
      <p:sp>
        <p:nvSpPr>
          <p:cNvPr id="3" name="2 Subtítulo"/>
          <p:cNvSpPr>
            <a:spLocks noGrp="1"/>
          </p:cNvSpPr>
          <p:nvPr>
            <p:ph type="subTitle" idx="1"/>
          </p:nvPr>
        </p:nvSpPr>
        <p:spPr/>
        <p:txBody>
          <a:bodyPr/>
          <a:lstStyle/>
          <a:p>
            <a:r>
              <a:rPr lang="es-CL" dirty="0" smtClean="0"/>
              <a:t>Francisco Rodríguez </a:t>
            </a:r>
          </a:p>
          <a:p>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Mecánica Ondulatoria</a:t>
            </a:r>
          </a:p>
        </p:txBody>
      </p:sp>
      <p:sp>
        <p:nvSpPr>
          <p:cNvPr id="5" name="4 CuadroTexto"/>
          <p:cNvSpPr txBox="1"/>
          <p:nvPr/>
        </p:nvSpPr>
        <p:spPr>
          <a:xfrm>
            <a:off x="611560" y="2204864"/>
            <a:ext cx="5760640" cy="4278094"/>
          </a:xfrm>
          <a:prstGeom prst="rect">
            <a:avLst/>
          </a:prstGeom>
          <a:noFill/>
        </p:spPr>
        <p:txBody>
          <a:bodyPr wrap="square" rtlCol="0">
            <a:spAutoFit/>
          </a:bodyPr>
          <a:lstStyle/>
          <a:p>
            <a:r>
              <a:rPr lang="es-CL" sz="1600" dirty="0" smtClean="0"/>
              <a:t>Esta teoría reúne tanto la teoría electromagnética como la de los cuantos heredadas de la teoría corpuscular y ondulatoria, con lo que se evidencia la doble naturaleza de la luz. El que esta se comporte como onda y partícula fue corroborado por el físico francés </a:t>
            </a:r>
            <a:r>
              <a:rPr lang="es-CL" sz="1600" b="1" dirty="0" smtClean="0"/>
              <a:t>Luis de </a:t>
            </a:r>
            <a:r>
              <a:rPr lang="es-CL" sz="1600" b="1" dirty="0" err="1" smtClean="0"/>
              <a:t>Broglie</a:t>
            </a:r>
            <a:r>
              <a:rPr lang="es-CL" sz="1600" dirty="0" smtClean="0"/>
              <a:t>, en el año 1924, quién agregó, además, que los fotones tenían un movimiento ondulatorio, o sea que la luz tenia un comportamiento dual. Así, la luz, en cuanto a su propagación, se comporta como onda, pero su energía es trasportada junto con la onda luminosa por unos pequeños corpúsculos que se denominan fotones.  </a:t>
            </a:r>
          </a:p>
          <a:p>
            <a:r>
              <a:rPr lang="es-CL" sz="1600" dirty="0" smtClean="0"/>
              <a:t>Esta teoría establece, entonces, la naturaleza corpuscular de la luz en su interacción con la materia (proceso de emisión y absorción) y la naturaleza electromagnética de su propagación. </a:t>
            </a:r>
          </a:p>
        </p:txBody>
      </p:sp>
      <p:pic>
        <p:nvPicPr>
          <p:cNvPr id="94210" name="Picture 2"/>
          <p:cNvPicPr>
            <a:picLocks noChangeAspect="1" noChangeArrowheads="1"/>
          </p:cNvPicPr>
          <p:nvPr/>
        </p:nvPicPr>
        <p:blipFill>
          <a:blip r:embed="rId2" cstate="print"/>
          <a:srcRect/>
          <a:stretch>
            <a:fillRect/>
          </a:stretch>
        </p:blipFill>
        <p:spPr bwMode="auto">
          <a:xfrm>
            <a:off x="6660232" y="692696"/>
            <a:ext cx="1944216" cy="2555703"/>
          </a:xfrm>
          <a:prstGeom prst="rect">
            <a:avLst/>
          </a:prstGeom>
          <a:noFill/>
          <a:ln w="9525">
            <a:noFill/>
            <a:miter lim="800000"/>
            <a:headEnd/>
            <a:tailEnd/>
          </a:ln>
          <a:effectLst/>
        </p:spPr>
      </p:pic>
      <p:pic>
        <p:nvPicPr>
          <p:cNvPr id="94211" name="Picture 3"/>
          <p:cNvPicPr>
            <a:picLocks noChangeAspect="1" noChangeArrowheads="1"/>
          </p:cNvPicPr>
          <p:nvPr/>
        </p:nvPicPr>
        <p:blipFill>
          <a:blip r:embed="rId3" cstate="print"/>
          <a:srcRect/>
          <a:stretch>
            <a:fillRect/>
          </a:stretch>
        </p:blipFill>
        <p:spPr bwMode="auto">
          <a:xfrm>
            <a:off x="6588224" y="4149080"/>
            <a:ext cx="2088232" cy="23805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Luz como una onda</a:t>
            </a:r>
            <a:endParaRPr lang="es-CL" dirty="0"/>
          </a:p>
        </p:txBody>
      </p:sp>
      <p:sp>
        <p:nvSpPr>
          <p:cNvPr id="4" name="3 CuadroTexto"/>
          <p:cNvSpPr txBox="1"/>
          <p:nvPr/>
        </p:nvSpPr>
        <p:spPr>
          <a:xfrm>
            <a:off x="467544" y="1700808"/>
            <a:ext cx="5256584" cy="2585323"/>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a:t>
            </a:r>
            <a:r>
              <a:rPr lang="es-ES_tradnl" dirty="0" smtClean="0"/>
              <a:t> es una </a:t>
            </a:r>
            <a:r>
              <a:rPr lang="es-ES_tradnl" b="1" dirty="0" smtClean="0"/>
              <a:t>onda electromagnética y </a:t>
            </a:r>
          </a:p>
          <a:p>
            <a:pPr>
              <a:buClr>
                <a:schemeClr val="accent1"/>
              </a:buClr>
            </a:pPr>
            <a:r>
              <a:rPr lang="es-ES_tradnl" b="1" dirty="0" smtClean="0"/>
              <a:t> transversal. </a:t>
            </a:r>
          </a:p>
          <a:p>
            <a:pPr>
              <a:buClr>
                <a:schemeClr val="accent1"/>
              </a:buClr>
              <a:buFont typeface="Arial" pitchFamily="34" charset="0"/>
              <a:buChar char="•"/>
            </a:pPr>
            <a:endParaRPr lang="es-ES_tradnl" b="1" dirty="0" smtClean="0"/>
          </a:p>
          <a:p>
            <a:pPr>
              <a:buClr>
                <a:schemeClr val="accent1"/>
              </a:buClr>
              <a:buFont typeface="Arial" pitchFamily="34" charset="0"/>
              <a:buChar char="•"/>
            </a:pPr>
            <a:r>
              <a:rPr lang="es-ES_tradnl" dirty="0" smtClean="0"/>
              <a:t>En medios transparentes y homogéneos </a:t>
            </a:r>
            <a:r>
              <a:rPr lang="es-ES_tradnl" b="1" dirty="0" smtClean="0"/>
              <a:t>la </a:t>
            </a:r>
          </a:p>
          <a:p>
            <a:pPr>
              <a:buClr>
                <a:schemeClr val="accent1"/>
              </a:buClr>
            </a:pPr>
            <a:r>
              <a:rPr lang="es-ES_tradnl" b="1" dirty="0" smtClean="0"/>
              <a:t> luz viaja en línea recta</a:t>
            </a:r>
            <a:r>
              <a:rPr lang="es-ES_tradnl" dirty="0" smtClean="0"/>
              <a:t>. </a:t>
            </a:r>
          </a:p>
          <a:p>
            <a:pPr>
              <a:buClr>
                <a:schemeClr val="accent1"/>
              </a:buClr>
              <a:buFont typeface="Arial" pitchFamily="34" charset="0"/>
              <a:buChar char="•"/>
            </a:pPr>
            <a:endParaRPr lang="es-ES_tradnl" dirty="0" smtClean="0"/>
          </a:p>
          <a:p>
            <a:pPr>
              <a:buClr>
                <a:schemeClr val="accent1"/>
              </a:buClr>
              <a:buFont typeface="Arial" pitchFamily="34" charset="0"/>
              <a:buChar char="•"/>
            </a:pPr>
            <a:r>
              <a:rPr lang="es-ES_tradnl" dirty="0" smtClean="0"/>
              <a:t>La luz </a:t>
            </a:r>
            <a:r>
              <a:rPr lang="es-ES_tradnl" b="1" dirty="0" smtClean="0"/>
              <a:t>viaja más lento </a:t>
            </a:r>
            <a:r>
              <a:rPr lang="es-ES_tradnl" dirty="0" smtClean="0"/>
              <a:t>mientras el </a:t>
            </a:r>
            <a:r>
              <a:rPr lang="es-ES_tradnl" b="1" dirty="0" smtClean="0"/>
              <a:t>medio</a:t>
            </a:r>
            <a:r>
              <a:rPr lang="es-ES_tradnl" dirty="0" smtClean="0"/>
              <a:t> </a:t>
            </a:r>
          </a:p>
          <a:p>
            <a:pPr>
              <a:buClr>
                <a:schemeClr val="accent1"/>
              </a:buClr>
            </a:pPr>
            <a:r>
              <a:rPr lang="es-ES_tradnl" dirty="0" smtClean="0"/>
              <a:t> sea </a:t>
            </a:r>
            <a:r>
              <a:rPr lang="es-ES_tradnl" b="1" dirty="0" smtClean="0"/>
              <a:t>más denso</a:t>
            </a:r>
            <a:r>
              <a:rPr lang="es-ES_tradnl" dirty="0" smtClean="0"/>
              <a:t>.</a:t>
            </a:r>
          </a:p>
          <a:p>
            <a:pPr>
              <a:buClr>
                <a:schemeClr val="accent1"/>
              </a:buClr>
              <a:buFont typeface="Arial" pitchFamily="34" charset="0"/>
              <a:buChar char="•"/>
            </a:pPr>
            <a:endParaRPr lang="es-CL" dirty="0"/>
          </a:p>
        </p:txBody>
      </p:sp>
      <p:graphicFrame>
        <p:nvGraphicFramePr>
          <p:cNvPr id="5" name="4 Tabla"/>
          <p:cNvGraphicFramePr>
            <a:graphicFrameLocks noGrp="1"/>
          </p:cNvGraphicFramePr>
          <p:nvPr/>
        </p:nvGraphicFramePr>
        <p:xfrm>
          <a:off x="1043608" y="4149080"/>
          <a:ext cx="3857652" cy="2324101"/>
        </p:xfrm>
        <a:graphic>
          <a:graphicData uri="http://schemas.openxmlformats.org/drawingml/2006/table">
            <a:tbl>
              <a:tblPr/>
              <a:tblGrid>
                <a:gridCol w="1285884"/>
                <a:gridCol w="2571768"/>
              </a:tblGrid>
              <a:tr h="350044">
                <a:tc>
                  <a:txBody>
                    <a:bodyPr/>
                    <a:lstStyle/>
                    <a:p>
                      <a:pPr algn="ctr" fontAlgn="b"/>
                      <a:r>
                        <a:rPr lang="es-ES" sz="2000" b="1" i="0" u="none" strike="noStrike" dirty="0" smtClean="0">
                          <a:solidFill>
                            <a:srgbClr val="000000"/>
                          </a:solidFill>
                          <a:latin typeface="+mn-lt"/>
                        </a:rPr>
                        <a:t>Medio</a:t>
                      </a:r>
                    </a:p>
                    <a:p>
                      <a:pPr algn="ctr" fontAlgn="b"/>
                      <a:endParaRPr lang="es-ES" sz="2000" b="1" i="0" u="none" strike="noStrike" dirty="0">
                        <a:solidFill>
                          <a:srgbClr val="000000"/>
                        </a:solidFill>
                        <a:latin typeface="+mn-lt"/>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endParaRPr lang="es-ES" sz="2000" b="1" i="0" u="none" strike="noStrike" dirty="0" smtClean="0">
                        <a:solidFill>
                          <a:srgbClr val="000000"/>
                        </a:solidFill>
                        <a:latin typeface="+mn-lt"/>
                      </a:endParaRPr>
                    </a:p>
                    <a:p>
                      <a:pPr algn="ctr" fontAlgn="b"/>
                      <a:r>
                        <a:rPr lang="es-ES" sz="2000" b="1" i="0" u="none" strike="noStrike" dirty="0" smtClean="0">
                          <a:solidFill>
                            <a:srgbClr val="000000"/>
                          </a:solidFill>
                          <a:latin typeface="+mn-lt"/>
                        </a:rPr>
                        <a:t>Rapidez en</a:t>
                      </a:r>
                    </a:p>
                    <a:p>
                      <a:pPr algn="ctr" fontAlgn="b"/>
                      <a:r>
                        <a:rPr lang="es-ES" sz="2000" b="1" i="0" u="none" strike="noStrike" dirty="0" smtClean="0">
                          <a:solidFill>
                            <a:srgbClr val="000000"/>
                          </a:solidFill>
                          <a:latin typeface="+mn-lt"/>
                        </a:rPr>
                        <a:t> </a:t>
                      </a:r>
                      <a:endParaRPr lang="es-ES" sz="2000" b="1" i="0" u="none" strike="noStrike" dirty="0">
                        <a:solidFill>
                          <a:srgbClr val="000000"/>
                        </a:solidFill>
                        <a:latin typeface="+mn-lt"/>
                      </a:endParaRP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dirty="0">
                          <a:solidFill>
                            <a:srgbClr val="000000"/>
                          </a:solidFill>
                          <a:latin typeface="+mn-lt"/>
                        </a:rPr>
                        <a:t>Vacio</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300.000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a:solidFill>
                            <a:srgbClr val="000000"/>
                          </a:solidFill>
                          <a:latin typeface="+mn-lt"/>
                        </a:rPr>
                        <a:t>Aire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300.000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a:solidFill>
                            <a:srgbClr val="000000"/>
                          </a:solidFill>
                          <a:latin typeface="+mn-lt"/>
                        </a:rPr>
                        <a:t>Agua</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226.000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r h="350044">
                <a:tc>
                  <a:txBody>
                    <a:bodyPr/>
                    <a:lstStyle/>
                    <a:p>
                      <a:pPr algn="ctr" fontAlgn="b"/>
                      <a:r>
                        <a:rPr lang="es-ES" sz="2000" b="0" i="0" u="none" strike="noStrike" dirty="0">
                          <a:solidFill>
                            <a:srgbClr val="000000"/>
                          </a:solidFill>
                          <a:latin typeface="+mn-lt"/>
                        </a:rPr>
                        <a:t>Diamante</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fontAlgn="b"/>
                      <a:r>
                        <a:rPr lang="es-ES" sz="2000" b="0" i="0" u="none" strike="noStrike" dirty="0">
                          <a:solidFill>
                            <a:srgbClr val="000000"/>
                          </a:solidFill>
                          <a:latin typeface="+mn-lt"/>
                        </a:rPr>
                        <a:t>124.000</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r>
            </a:tbl>
          </a:graphicData>
        </a:graphic>
      </p:graphicFrame>
      <p:sp>
        <p:nvSpPr>
          <p:cNvPr id="65538" name="AutoShape 2" descr="data:image/jpeg;base64,/9j/4AAQSkZJRgABAQAAAQABAAD/2wCEAAkGBg8QDQ0NDw8PDA0NDQ0NDQwNDA8NDA0NFBAVFBQQEhIXHCgeFxkjGRISHy8gIycpLCwsFR4xNTAqNSYrLCkBCQoKDgwOFA8PGikcHBgpKSkpKSkpKSkpKSkpKTUpKSkpKSkpKSkpLCkpLC0pKSkpKSkpLCwpKSkpKSwpLCwsKf/AABEIALQBGAMBIgACEQEDEQH/xAAbAAACAwEBAQAAAAAAAAAAAAAAAgEDBAUGB//EADoQAAICAQEEBggGAAYDAAAAAAABAhEDBAUSUWEGEyExQaEyQlJxgZGx8BQicqLB0RUzQ4KSwiNic//EABkBAQEBAQEBAAAAAAAAAAAAAAABAwIEBf/EACERAQACAgIDAQEBAQAAAAAAAAABAgMREiEEE1ExQWEi/9oADAMBAAIRAxEAPwDWSiUiUj2swTQJE0BFE0TRNALRNE0TQCUFDUFBCURQ9EUUVtEDtCtFCsVjsVoqEIYxDKGgMhYLsHSIBEkgQBVqMlKl3vyRbKVK2Ypyt2/EsBYQtpcXR0t0y6KFyvgvN/bN1ElWfU47g+Xb8jBF128DruJyMiptcG0IIiZnUNsctq/nyZXOZkx5afJ95c2bVpp9PB4+o3KWxJSFnkKXkO9O8uSK9QscxbK94aJzL518m1iAmKA4ljt0qJSBIZIwdBImiUiaAhImhqJoBaChqCihaIoeiKARoVosaIaCK2hWixoVlFbQrQ7FZUIyBmKUNDuHSFx9w6AmiQRXmyUq8X5Igpz5LdeC+pSMFHQ3aHH+S/afl92ad0nHipKPBJDSdHDusTPUK5ujj6702+NM6GWZz9e+xPg6+Zvjo+rg8eKxysythHUeHyMuXMUPKejSZvIiOob5ZBUyvHK1ZfDGczD5d8m0wiXRgTDGXwxmcsJsWMSS6OMkzccmhEoEMjB6QkMkCQyQAkTRNE0NiKChqChsLRFD0Q0BXQrRY0KyititFjEZUVsVosaEZUIxR2hGUPDuHQkO4sQESdKzLJ27LM07deCKwFLtHjvJHl+Z/D7RUzbs6NKU3yivq/4ErWNzqG2ToyZctk5stmTLmo0pTXb6+HBGOOVxlyUc/WZLjJcvp2jZcxRTZvEMc/lb6hy3OxoQLfwtSa4PyNWLTmkvkZMxdNCnyZ0seETFpDfp4eHDuMrS8k5iQwFqx0WsSTMbWItMlaAhsDLk2iFyGRCGRw9iUMkQh0QCQ1AiUAUFEk0QLRDQ1ENFCNCsdoVnQraEZYxGEI0Ix5CM6QjFY7EZQ+PuDLOlzYRdKymUrdgQQSRJlWI31CJM14nUIrlb97OfdyS4vyNGfOaRR9HFSuGOVv1OfOYp5Gxmmy7DpORvHTyeR5c2ZoYWzVi0pvwbPN2PSpEm0Q+Pl8mP44WfZ/5k6715r7RZj06R1NdFbl+y/L7o5sshnbLDxTe1pMxXMqlkEcjz2y7a0q2rJasVyMuPJT5MvMZs9dITZIpI23iGpDof8JPgHUS4HUy9KEOiFB8BqCpSJRCGIiQoESBArGIZQjFY7EkWAjEY7EZUIytlkhKKiMeNykorx8eC4mzUbPvF1kPU7JLxcfaLMGn3E79Lx5cjobOfg+6Sa+/MmyY6eXlO+zwIN21tm9VP8v8AlzbceT8YmFs0jv8ACOw2UZcoZstGOVyNa1emJrijc/q3BO5t8F5v7Zsx6dss2Xs57t+07+B2MOljH3nU2iHz8/lbYtPs+zo4tJGI/WJFUsxhfPEPm3te66UkimeYqlkK3Z47+Q4jGM8ri1xTOM5nZ6pnPzaapyXO/mYe9tXGy2SommOAdYCe56K42VQNGHh8h+pBQEZNt4obcILo9qsDSLNeL6NLYcXwKpdH1wObj6R8zTDpFzNNWb9Hn0fXAon0f5GyG31xL4bbi+BN2OnGnsDkVS2E+B6OO1YPgOtdjfAcpNPKS2K+BVLZMj2XW4mTuYmOcpp4eWzZFUtDPge7ejxvgJLZkHwOuZp4KWllwKpYpcD3stix5FM9gLgWMkGnhJQfBlbR7fJ0d5GbJ0c5eR37ITi8azds3SW99+HornxO8ujNvu7PE2LY9UkqS8BN4IhwdRhd2vEswY93df33nc/we37i2eyOzwteBzF104ev06yQcJdz7nwfgzx2shKEnBrtTrl70e91WlaXaq5nD2nsxTjvJXkh4eMo8Dul4rPbLnw6j9eVhp3LvNWPTxXNkuT8CzS4HKa5dprfPEPNfld0oTSSS8EkT1jY2PSmnHpUfOyeS5jBLIotjx07Z0IadFyxo8F/JlrXxpc6OkLI6Q30gc0eS2a0t6+MxrSmTW6Xti+Ko6jyoya3InB8nZIvaZax4+nN6ohwJecrlmPRXbr1JlERoWWYR5D1UiTgeM6fICh5APREJxbEx4zfEqQ6Pc4XRzS4lkdVLiZrIeogvWXzsmhvjrprxLY7SmjkvXw4t+5MV7SXhFv3tIcUd2O1pFsdtS4nmntKXhFL32yIZ80+yKcuUIbw4G3rI7dfEtXSGu+SXvdHmMexNbk7sWXt9r/xr9zRrxdCtTL0urh+qbb/AGpk41/sr2766UQ9tfB2WR6Vw9qzl4egb9fP8IY/5b/g34OheCPe8uT9U0l+1I4ngvbXDpTH7Zow9IoyaiqbbpLxEwdHsEe7DH/dc3+6xNRkUXuQSil37qSV8Ow4/wCZ/F7dmOqXK/EZZ4vgcCOWTL8TkTiO7CvAqy1bK8U2hcjbkzlWTVJPsMD0kLtdj8jqTwFE9ML13DjUbeG6Q7K6mfWxVY5vtrujP+mczHrHHtT+jPoes0EMkJQmrjJU/wC1zPE6zo3mxykljnkgm0skIOUWuPZ3CtOUdttU/VUdtyXsv4FkekHGPyZz56OnT7HwfYyuWlJPjxLWs4nZj0gh42vev6HW24P118XX1PPy0xVLAzKfFj49NZxfXpv8ST7mn7nYr2geYeJh1k16z/5WZz4sPRWMX16N6/mVz1lprj2HAWsmvG/ev6GWvfir9zaJHj6acMbS9UH4kwzzJtumrJU1xNoxsrUq2deHXGZMY1ijC1YX9YBUgNeLzzEND1kuKXwRbiwajJ6MMs79iEmvJUfRMGhxQ9DFjh+nHGP0RoOvb8h49Pn+Lozq5/6TXOc4R+rs3YehOd+lkxQ929N/RfU9mhkSckrp5nD0Gh6+acv0QjD62dDB0R0ke+Ep/ryS/wCtHYQ8Tib2+moZMGxtPD0cGJPj1cW/m+02wxJdi7Pd2IlFkWc7URxFscARkXRkRSxwofq1wGsCCrPjk4SUGoyapSaujhy2Tlj6qnzhJPydHoQLE6Hn41H0k4P/ANoyj9TViyQ8Gn7mjqtGbNszDLvglzj+R+RdiMmpxx75L6siOsxV6S7e3mZM3R5epknHlJKa/hiYtgS9bL/xj/bHRDTl1+L2vJlE9fj5/ItjsOHi799/2Wx2fFdzr3RSL0kx8YHqE+6Mn8K+oYJyTuqT7032+RueljxfkI9PHi/Iis2ZxmqlCM1wmlJeaObqNhaaffhjF8YOUPo6Ow8K5/MV4l9ssTMI8tqOhuN+hlyY+TUJr6J+ZzdR0Lzr0M2Of6t7G/5R7l419sVwR3F5TUPm2o6NauN3hlJcYSjPyTvyOdm08odk4Sg+E4OL8z6zuoWUU1TSa4NWjr2/4afI9xEdWj6fn2Hpp3vYMVvvagoSfxjTOfn6G6aXo9Zi/TPeX7kzr2V/pu0fkvn7xkdWewz9Bpf6eeL4LJBx8039DnZ+ierj3Qjk/wDnkj9JUyxNZX2X+uB1YJPmbs+zs2O9/FkhXe3jlu/PuM1nWoPbYib+0AwF4weyX1okUmzyBkxrEsLAsTGUiqyd4guUhlMo3id4DSsg6ymTeJ3yK2LOOtQYVMnrBob1qA/EGDrA6waHQ/EB+IMHWEdYNDe9QK9QYusI6waGx5xHmM2+RvgXvKK5lO+RvFRa5COQm8RvAO5Cti2RYDWLZFhZQARZAEkAQAGfUaDDk/zMWPJzlji38zQQNjj5+iekl3Y5Y3xx5JLydoDsAdcp+powWRYWcqawsWwsB7CxLJsBrJsSwsB94neK7CyCzeDeK7JsB94N4SwsB94N4SwsB94N4SyLAs3iN4SwsB94ixbCwGsLFsLKJsLFsLAmwsiwAkgiwsCQIsgCQIAAALIAkkgAJsLICyCQIsLAkLIABrCxSQJsLIACbCyAAmwsgAJsLIACbCxQAmwICwJCyLCwJsLIAAAAAAIACbAgCiSAsAAAAAAAIAAAAAAAAAAAAAAAAAAAAAAAAAAAAAAAAAAAAAAAACwsAALAAAAAAAAAAAAK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65540" name="Picture 4" descr="https://encrypted-tbn3.gstatic.com/images?q=tbn:ANd9GcTj_-CRDoqdu-5qID65mzuqLCHXmaDVEAAjIBQII22bWLNdmAhr"/>
          <p:cNvPicPr>
            <a:picLocks noChangeAspect="1" noChangeArrowheads="1"/>
          </p:cNvPicPr>
          <p:nvPr/>
        </p:nvPicPr>
        <p:blipFill>
          <a:blip r:embed="rId2" cstate="print"/>
          <a:srcRect/>
          <a:stretch>
            <a:fillRect/>
          </a:stretch>
        </p:blipFill>
        <p:spPr bwMode="auto">
          <a:xfrm>
            <a:off x="5220072" y="4221088"/>
            <a:ext cx="3705514" cy="2075088"/>
          </a:xfrm>
          <a:prstGeom prst="rect">
            <a:avLst/>
          </a:prstGeom>
          <a:noFill/>
        </p:spPr>
      </p:pic>
      <p:pic>
        <p:nvPicPr>
          <p:cNvPr id="65542" name="Picture 6" descr="http://www.forodefotos.com/attachments/urbana/29225d1327045168-un-rayo-de-luz-rayos-de-luces-sol.jpg"/>
          <p:cNvPicPr>
            <a:picLocks noChangeAspect="1" noChangeArrowheads="1"/>
          </p:cNvPicPr>
          <p:nvPr/>
        </p:nvPicPr>
        <p:blipFill>
          <a:blip r:embed="rId3" cstate="print"/>
          <a:srcRect/>
          <a:stretch>
            <a:fillRect/>
          </a:stretch>
        </p:blipFill>
        <p:spPr bwMode="auto">
          <a:xfrm>
            <a:off x="5796136" y="692696"/>
            <a:ext cx="2986880" cy="2240160"/>
          </a:xfrm>
          <a:prstGeom prst="rect">
            <a:avLst/>
          </a:prstGeom>
          <a:noFill/>
        </p:spPr>
      </p:pic>
      <p:sp>
        <p:nvSpPr>
          <p:cNvPr id="8" name="7 Flecha curvada hacia la izquierda">
            <a:hlinkClick r:id="rId4" action="ppaction://hlinksldjump"/>
          </p:cNvPr>
          <p:cNvSpPr/>
          <p:nvPr/>
        </p:nvSpPr>
        <p:spPr>
          <a:xfrm>
            <a:off x="323528" y="5877272"/>
            <a:ext cx="576064"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ile0053"/>
          <p:cNvPicPr>
            <a:picLocks noChangeAspect="1" noChangeArrowheads="1"/>
          </p:cNvPicPr>
          <p:nvPr/>
        </p:nvPicPr>
        <p:blipFill>
          <a:blip r:embed="rId2" cstate="print"/>
          <a:srcRect/>
          <a:stretch>
            <a:fillRect/>
          </a:stretch>
        </p:blipFill>
        <p:spPr bwMode="auto">
          <a:xfrm>
            <a:off x="928688" y="3741738"/>
            <a:ext cx="7246937" cy="2687637"/>
          </a:xfrm>
          <a:prstGeom prst="rect">
            <a:avLst/>
          </a:prstGeom>
          <a:noFill/>
          <a:ln w="28575">
            <a:solidFill>
              <a:srgbClr val="FF0000"/>
            </a:solidFill>
            <a:miter lim="800000"/>
            <a:headEnd/>
            <a:tailEnd/>
          </a:ln>
        </p:spPr>
      </p:pic>
      <p:sp>
        <p:nvSpPr>
          <p:cNvPr id="2" name="1 Título"/>
          <p:cNvSpPr>
            <a:spLocks noGrp="1"/>
          </p:cNvSpPr>
          <p:nvPr>
            <p:ph type="title"/>
          </p:nvPr>
        </p:nvSpPr>
        <p:spPr>
          <a:xfrm>
            <a:off x="467544" y="476672"/>
            <a:ext cx="8183880" cy="1051560"/>
          </a:xfrm>
        </p:spPr>
        <p:txBody>
          <a:bodyPr/>
          <a:lstStyle/>
          <a:p>
            <a:r>
              <a:rPr lang="es-CL" dirty="0" smtClean="0"/>
              <a:t>Espectro Electromagnético </a:t>
            </a:r>
            <a:endParaRPr lang="es-CL" dirty="0"/>
          </a:p>
        </p:txBody>
      </p:sp>
      <p:pic>
        <p:nvPicPr>
          <p:cNvPr id="5" name="Picture 1" descr="C:\Users\elearning\Desktop\imagenes varias\normal_ARCO%20IRIS%20FULL%20IMPACT[1].jpg"/>
          <p:cNvPicPr>
            <a:picLocks noChangeAspect="1" noChangeArrowheads="1"/>
          </p:cNvPicPr>
          <p:nvPr/>
        </p:nvPicPr>
        <p:blipFill>
          <a:blip r:embed="rId3" cstate="print"/>
          <a:srcRect/>
          <a:stretch>
            <a:fillRect/>
          </a:stretch>
        </p:blipFill>
        <p:spPr bwMode="auto">
          <a:xfrm>
            <a:off x="4355976" y="1628800"/>
            <a:ext cx="2928936" cy="1908098"/>
          </a:xfrm>
          <a:prstGeom prst="rect">
            <a:avLst/>
          </a:prstGeom>
          <a:noFill/>
          <a:ln w="9525">
            <a:noFill/>
            <a:miter lim="800000"/>
            <a:headEnd/>
            <a:tailEnd/>
          </a:ln>
        </p:spPr>
      </p:pic>
      <p:pic>
        <p:nvPicPr>
          <p:cNvPr id="6" name="Picture 6" descr="http://gerardexpress.files.wordpress.com/2012/02/ojo.jpg"/>
          <p:cNvPicPr>
            <a:picLocks noChangeAspect="1" noChangeArrowheads="1"/>
          </p:cNvPicPr>
          <p:nvPr/>
        </p:nvPicPr>
        <p:blipFill>
          <a:blip r:embed="rId4" cstate="print"/>
          <a:srcRect/>
          <a:stretch>
            <a:fillRect/>
          </a:stretch>
        </p:blipFill>
        <p:spPr bwMode="auto">
          <a:xfrm>
            <a:off x="1643063" y="1500188"/>
            <a:ext cx="1285875" cy="1285875"/>
          </a:xfrm>
          <a:prstGeom prst="rect">
            <a:avLst/>
          </a:prstGeom>
          <a:noFill/>
          <a:ln w="9525">
            <a:noFill/>
            <a:miter lim="800000"/>
            <a:headEnd/>
            <a:tailEnd/>
          </a:ln>
        </p:spPr>
      </p:pic>
      <p:cxnSp>
        <p:nvCxnSpPr>
          <p:cNvPr id="7" name="6 Conector recto"/>
          <p:cNvCxnSpPr/>
          <p:nvPr/>
        </p:nvCxnSpPr>
        <p:spPr>
          <a:xfrm>
            <a:off x="2286000" y="2214563"/>
            <a:ext cx="2143125" cy="167005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286000" y="2143125"/>
            <a:ext cx="5000625" cy="1785938"/>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La luz como Fuente de energía</a:t>
            </a:r>
            <a:endParaRPr lang="es-CL" dirty="0"/>
          </a:p>
        </p:txBody>
      </p:sp>
      <p:sp>
        <p:nvSpPr>
          <p:cNvPr id="4" name="3 CuadroTexto"/>
          <p:cNvSpPr txBox="1"/>
          <p:nvPr/>
        </p:nvSpPr>
        <p:spPr>
          <a:xfrm>
            <a:off x="467544" y="1844824"/>
            <a:ext cx="4608512" cy="4031873"/>
          </a:xfrm>
          <a:prstGeom prst="rect">
            <a:avLst/>
          </a:prstGeom>
          <a:noFill/>
        </p:spPr>
        <p:txBody>
          <a:bodyPr wrap="square" rtlCol="0">
            <a:spAutoFit/>
          </a:bodyPr>
          <a:lstStyle/>
          <a:p>
            <a:pPr>
              <a:buClr>
                <a:schemeClr val="accent1"/>
              </a:buClr>
              <a:buFont typeface="Arial" pitchFamily="34" charset="0"/>
              <a:buChar char="•"/>
            </a:pPr>
            <a:r>
              <a:rPr lang="es-CL" sz="1600" b="1" dirty="0" smtClean="0">
                <a:solidFill>
                  <a:srgbClr val="0070C0"/>
                </a:solidFill>
                <a:effectLst>
                  <a:outerShdw blurRad="38100" dist="38100" dir="2700000" algn="tl">
                    <a:srgbClr val="000000">
                      <a:alpha val="43137"/>
                    </a:srgbClr>
                  </a:outerShdw>
                </a:effectLst>
              </a:rPr>
              <a:t>Como se origina la LUZ</a:t>
            </a:r>
          </a:p>
          <a:p>
            <a:pPr>
              <a:buClr>
                <a:schemeClr val="accent1"/>
              </a:buClr>
              <a:buFont typeface="Arial" pitchFamily="34" charset="0"/>
              <a:buChar char="•"/>
            </a:pPr>
            <a:r>
              <a:rPr lang="es-CL" sz="1600" dirty="0" smtClean="0"/>
              <a:t>El modelo atómico cuántico propone que los electrones se disponen en orbitales alrededor del núcleo atómico.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Los electrones de esa manera poseen una </a:t>
            </a:r>
            <a:r>
              <a:rPr lang="es-CL" sz="1600" b="1" dirty="0" smtClean="0"/>
              <a:t>energía característica</a:t>
            </a:r>
            <a:r>
              <a:rPr lang="es-CL" sz="1600" dirty="0" smtClean="0"/>
              <a:t>, que aumenta si más alejados se encuentran del núcleo.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Si el átomo recibe una cierta cantidad de energía, el electrón salta a una órbita superior, y al pasar de una órbita a otra de menos energía hay una diferencia que se traduce en un </a:t>
            </a:r>
            <a:r>
              <a:rPr lang="es-CL" sz="1600" b="1" dirty="0" smtClean="0"/>
              <a:t>fotón</a:t>
            </a:r>
            <a:r>
              <a:rPr lang="es-CL" sz="1600" dirty="0" smtClean="0"/>
              <a:t> de luz, es decir, una cierta cantidad de energía convertida en luz.</a:t>
            </a:r>
            <a:endParaRPr lang="es-CL" sz="1600" dirty="0"/>
          </a:p>
        </p:txBody>
      </p:sp>
      <p:pic>
        <p:nvPicPr>
          <p:cNvPr id="67587" name="Picture 3"/>
          <p:cNvPicPr>
            <a:picLocks noChangeAspect="1" noChangeArrowheads="1"/>
          </p:cNvPicPr>
          <p:nvPr/>
        </p:nvPicPr>
        <p:blipFill>
          <a:blip r:embed="rId2" cstate="print"/>
          <a:srcRect/>
          <a:stretch>
            <a:fillRect/>
          </a:stretch>
        </p:blipFill>
        <p:spPr bwMode="auto">
          <a:xfrm>
            <a:off x="5940152" y="1556792"/>
            <a:ext cx="2875334" cy="3240360"/>
          </a:xfrm>
          <a:prstGeom prst="rect">
            <a:avLst/>
          </a:prstGeom>
          <a:noFill/>
          <a:ln w="9525">
            <a:noFill/>
            <a:miter lim="800000"/>
            <a:headEnd/>
            <a:tailEnd/>
          </a:ln>
        </p:spPr>
      </p:pic>
      <p:pic>
        <p:nvPicPr>
          <p:cNvPr id="67588" name="Picture 4"/>
          <p:cNvPicPr>
            <a:picLocks noChangeAspect="1" noChangeArrowheads="1"/>
          </p:cNvPicPr>
          <p:nvPr/>
        </p:nvPicPr>
        <p:blipFill>
          <a:blip r:embed="rId3" cstate="print"/>
          <a:srcRect/>
          <a:stretch>
            <a:fillRect/>
          </a:stretch>
        </p:blipFill>
        <p:spPr bwMode="auto">
          <a:xfrm>
            <a:off x="5940152" y="4077072"/>
            <a:ext cx="2880320" cy="2604206"/>
          </a:xfrm>
          <a:prstGeom prst="rect">
            <a:avLst/>
          </a:prstGeom>
          <a:noFill/>
          <a:ln w="9525">
            <a:noFill/>
            <a:miter lim="800000"/>
            <a:headEnd/>
            <a:tailEnd/>
          </a:ln>
        </p:spPr>
      </p:pic>
      <p:sp>
        <p:nvSpPr>
          <p:cNvPr id="7" name="6 CuadroTexto"/>
          <p:cNvSpPr txBox="1"/>
          <p:nvPr/>
        </p:nvSpPr>
        <p:spPr>
          <a:xfrm>
            <a:off x="5364088" y="2276872"/>
            <a:ext cx="648072" cy="523220"/>
          </a:xfrm>
          <a:prstGeom prst="rect">
            <a:avLst/>
          </a:prstGeom>
          <a:noFill/>
        </p:spPr>
        <p:txBody>
          <a:bodyPr wrap="square" rtlCol="0">
            <a:spAutoFit/>
          </a:bodyPr>
          <a:lstStyle/>
          <a:p>
            <a:r>
              <a:rPr lang="es-CL" sz="2800" b="1" dirty="0" smtClean="0"/>
              <a:t>1)</a:t>
            </a:r>
            <a:endParaRPr lang="es-CL" sz="2800" b="1" dirty="0"/>
          </a:p>
        </p:txBody>
      </p:sp>
      <p:sp>
        <p:nvSpPr>
          <p:cNvPr id="8" name="7 CuadroTexto"/>
          <p:cNvSpPr txBox="1"/>
          <p:nvPr/>
        </p:nvSpPr>
        <p:spPr>
          <a:xfrm>
            <a:off x="5364088" y="4797152"/>
            <a:ext cx="648072" cy="523220"/>
          </a:xfrm>
          <a:prstGeom prst="rect">
            <a:avLst/>
          </a:prstGeom>
          <a:noFill/>
        </p:spPr>
        <p:txBody>
          <a:bodyPr wrap="square" rtlCol="0">
            <a:spAutoFit/>
          </a:bodyPr>
          <a:lstStyle/>
          <a:p>
            <a:r>
              <a:rPr lang="es-CL" sz="2800" b="1" dirty="0" smtClean="0"/>
              <a:t>2)</a:t>
            </a:r>
            <a:endParaRPr lang="es-CL"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La luz como Fuente de energía</a:t>
            </a:r>
            <a:endParaRPr lang="es-CL" dirty="0"/>
          </a:p>
        </p:txBody>
      </p:sp>
      <p:sp>
        <p:nvSpPr>
          <p:cNvPr id="4" name="3 CuadroTexto"/>
          <p:cNvSpPr txBox="1"/>
          <p:nvPr/>
        </p:nvSpPr>
        <p:spPr>
          <a:xfrm>
            <a:off x="467544" y="1844824"/>
            <a:ext cx="6264696" cy="4770537"/>
          </a:xfrm>
          <a:prstGeom prst="rect">
            <a:avLst/>
          </a:prstGeom>
          <a:noFill/>
        </p:spPr>
        <p:txBody>
          <a:bodyPr wrap="square" rtlCol="0">
            <a:spAutoFit/>
          </a:bodyPr>
          <a:lstStyle/>
          <a:p>
            <a:pPr>
              <a:buClr>
                <a:schemeClr val="accent1"/>
              </a:buClr>
              <a:buFont typeface="Arial" pitchFamily="34" charset="0"/>
              <a:buChar char="•"/>
            </a:pPr>
            <a:r>
              <a:rPr lang="es-CL" sz="1600" dirty="0" smtClean="0"/>
              <a:t> Anteriormente se explicó que la luz se origina al interior del átomo debido a los saltos cuánticos que dan los electrones de una órbita a otra. Ahora bien, </a:t>
            </a:r>
            <a:r>
              <a:rPr lang="es-CL" sz="1600" b="1" dirty="0" smtClean="0"/>
              <a:t>entre mayor es el salto, mayor es la energía que tiene ese fotón de luz que se emite</a:t>
            </a:r>
            <a:r>
              <a:rPr lang="es-CL" sz="1600" dirty="0" smtClean="0"/>
              <a:t>. </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Existe una relación entre la energía que transporta una onda de luz y su frecuencia, dicha relación está representada por:</a:t>
            </a:r>
          </a:p>
          <a:p>
            <a:pPr>
              <a:buClr>
                <a:schemeClr val="accent1"/>
              </a:buClr>
            </a:pPr>
            <a:endParaRPr lang="es-CL" sz="1600" dirty="0" smtClean="0"/>
          </a:p>
          <a:p>
            <a:pPr>
              <a:buClr>
                <a:schemeClr val="accent1"/>
              </a:buClr>
            </a:pPr>
            <a:r>
              <a:rPr lang="es-CL" sz="3200" dirty="0" smtClean="0"/>
              <a:t>               E = h </a:t>
            </a:r>
            <a:r>
              <a:rPr lang="es-CL" sz="3200" dirty="0" smtClean="0">
                <a:sym typeface="Symbol"/>
              </a:rPr>
              <a:t> </a:t>
            </a:r>
            <a:r>
              <a:rPr lang="es-CL" sz="3200" b="1" i="1" dirty="0" smtClean="0">
                <a:latin typeface="Times New Roman" pitchFamily="18" charset="0"/>
                <a:cs typeface="Times New Roman" pitchFamily="18" charset="0"/>
                <a:sym typeface="Symbol"/>
              </a:rPr>
              <a:t>f</a:t>
            </a:r>
            <a:endParaRPr lang="es-CL" sz="3200" b="1" i="1" dirty="0" smtClean="0">
              <a:latin typeface="Times New Roman" pitchFamily="18" charset="0"/>
              <a:cs typeface="Times New Roman" pitchFamily="18" charset="0"/>
            </a:endParaRPr>
          </a:p>
          <a:p>
            <a:pPr>
              <a:buClr>
                <a:schemeClr val="accent1"/>
              </a:buClr>
            </a:pPr>
            <a:endParaRPr lang="es-CL" sz="1600" dirty="0" smtClean="0"/>
          </a:p>
          <a:p>
            <a:pPr>
              <a:buClr>
                <a:schemeClr val="accent1"/>
              </a:buClr>
              <a:buFont typeface="Arial" pitchFamily="34" charset="0"/>
              <a:buChar char="•"/>
            </a:pPr>
            <a:r>
              <a:rPr lang="es-CL" sz="1600" dirty="0" smtClean="0"/>
              <a:t>Donde </a:t>
            </a:r>
            <a:r>
              <a:rPr lang="es-CL" sz="1600" b="1" i="1" dirty="0" smtClean="0"/>
              <a:t>f = frecuencia </a:t>
            </a:r>
            <a:r>
              <a:rPr lang="es-CL" sz="1600" dirty="0" smtClean="0"/>
              <a:t>y </a:t>
            </a:r>
            <a:r>
              <a:rPr lang="es-CL" sz="1600" b="1" i="1" dirty="0" smtClean="0"/>
              <a:t>h es la constante de Planck [en homenaje al físico alemán Max Planck </a:t>
            </a:r>
            <a:r>
              <a:rPr lang="es-CL" sz="1600" dirty="0" smtClean="0"/>
              <a:t>(1858-1947)</a:t>
            </a:r>
            <a:r>
              <a:rPr lang="es-CL" sz="1600" b="1" dirty="0" smtClean="0"/>
              <a:t>]</a:t>
            </a:r>
            <a:r>
              <a:rPr lang="es-CL" sz="1600" dirty="0" smtClean="0"/>
              <a:t>, y cuyo valor es </a:t>
            </a:r>
            <a:r>
              <a:rPr lang="es-CL" sz="1600" b="1" i="1" dirty="0" smtClean="0"/>
              <a:t>h = 6,63 x 10</a:t>
            </a:r>
            <a:r>
              <a:rPr lang="es-CL" sz="1600" b="1" i="1" baseline="30000" dirty="0" smtClean="0"/>
              <a:t>-34</a:t>
            </a:r>
            <a:r>
              <a:rPr lang="es-CL" sz="1600" b="1" i="1" dirty="0" smtClean="0"/>
              <a:t> [</a:t>
            </a:r>
            <a:r>
              <a:rPr lang="es-CL" sz="1600" b="1" i="1" dirty="0" err="1" smtClean="0"/>
              <a:t>J·s</a:t>
            </a:r>
            <a:r>
              <a:rPr lang="es-CL" sz="1600" b="1" i="1" dirty="0" smtClean="0"/>
              <a:t>]</a:t>
            </a:r>
          </a:p>
          <a:p>
            <a:pPr>
              <a:buClr>
                <a:schemeClr val="accent1"/>
              </a:buClr>
              <a:buFont typeface="Arial" pitchFamily="34" charset="0"/>
              <a:buChar char="•"/>
            </a:pPr>
            <a:endParaRPr lang="es-CL" sz="1600" b="1" i="1" dirty="0" smtClean="0"/>
          </a:p>
          <a:p>
            <a:pPr>
              <a:buClr>
                <a:schemeClr val="accent1"/>
              </a:buClr>
              <a:buFont typeface="Arial" pitchFamily="34" charset="0"/>
              <a:buChar char="•"/>
            </a:pPr>
            <a:r>
              <a:rPr lang="es-CL" sz="1600" dirty="0" smtClean="0"/>
              <a:t>La energía se manifiesta siempre en múltiplos enteros de </a:t>
            </a:r>
            <a:r>
              <a:rPr lang="es-CL" sz="1600" b="1" i="1" dirty="0" err="1" smtClean="0"/>
              <a:t>h</a:t>
            </a:r>
            <a:r>
              <a:rPr lang="es-CL" sz="1600" b="1" i="1" dirty="0" err="1" smtClean="0">
                <a:sym typeface="Symbol"/>
              </a:rPr>
              <a:t></a:t>
            </a:r>
            <a:r>
              <a:rPr lang="es-CL" sz="1600" b="1" i="1" dirty="0" err="1" smtClean="0">
                <a:latin typeface="Times New Roman" pitchFamily="18" charset="0"/>
                <a:cs typeface="Times New Roman" pitchFamily="18" charset="0"/>
              </a:rPr>
              <a:t>f</a:t>
            </a:r>
            <a:r>
              <a:rPr lang="es-CL" sz="1600" b="1" i="1" dirty="0" smtClean="0">
                <a:latin typeface="Times New Roman" pitchFamily="18" charset="0"/>
                <a:cs typeface="Times New Roman" pitchFamily="18" charset="0"/>
              </a:rPr>
              <a:t> </a:t>
            </a:r>
            <a:r>
              <a:rPr lang="es-CL" sz="1600" b="1" i="1" dirty="0" smtClean="0"/>
              <a:t>, por lo que se dice que está </a:t>
            </a:r>
            <a:r>
              <a:rPr lang="es-CL" sz="1600" b="1" i="1" dirty="0" err="1" smtClean="0"/>
              <a:t>cuantizada</a:t>
            </a:r>
            <a:r>
              <a:rPr lang="es-CL" sz="1600" b="1" i="1" dirty="0" smtClean="0"/>
              <a:t>.</a:t>
            </a:r>
            <a:endParaRPr lang="es-CL" sz="1600" dirty="0"/>
          </a:p>
        </p:txBody>
      </p:sp>
      <p:pic>
        <p:nvPicPr>
          <p:cNvPr id="68610" name="Picture 2"/>
          <p:cNvPicPr>
            <a:picLocks noChangeAspect="1" noChangeArrowheads="1"/>
          </p:cNvPicPr>
          <p:nvPr/>
        </p:nvPicPr>
        <p:blipFill>
          <a:blip r:embed="rId2" cstate="print"/>
          <a:srcRect/>
          <a:stretch>
            <a:fillRect/>
          </a:stretch>
        </p:blipFill>
        <p:spPr bwMode="auto">
          <a:xfrm>
            <a:off x="6615050" y="2708920"/>
            <a:ext cx="2528950" cy="2512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Reflexión</a:t>
            </a:r>
            <a:endParaRPr lang="es-CL" dirty="0"/>
          </a:p>
        </p:txBody>
      </p:sp>
      <p:sp>
        <p:nvSpPr>
          <p:cNvPr id="4" name="3 CuadroTexto"/>
          <p:cNvSpPr txBox="1"/>
          <p:nvPr/>
        </p:nvSpPr>
        <p:spPr>
          <a:xfrm>
            <a:off x="467544" y="1844824"/>
            <a:ext cx="8208912" cy="4801314"/>
          </a:xfrm>
          <a:prstGeom prst="rect">
            <a:avLst/>
          </a:prstGeom>
          <a:noFill/>
        </p:spPr>
        <p:txBody>
          <a:bodyPr wrap="square" rtlCol="0">
            <a:spAutoFit/>
          </a:bodyPr>
          <a:lstStyle/>
          <a:p>
            <a:pPr>
              <a:buClr>
                <a:schemeClr val="accent1"/>
              </a:buClr>
              <a:buFont typeface="Arial" pitchFamily="34" charset="0"/>
              <a:buChar char="•"/>
            </a:pPr>
            <a:r>
              <a:rPr lang="es-ES_tradnl" dirty="0" smtClean="0"/>
              <a:t>Cuando la luz se refleja lo hace siguiendo la “</a:t>
            </a:r>
            <a:r>
              <a:rPr lang="es-ES_tradnl" b="1" dirty="0" smtClean="0"/>
              <a:t>Ley de la reflexión</a:t>
            </a:r>
            <a:r>
              <a:rPr lang="es-ES_tradnl" dirty="0" smtClean="0"/>
              <a:t>”, </a:t>
            </a:r>
          </a:p>
          <a:p>
            <a:pPr>
              <a:buClr>
                <a:schemeClr val="accent1"/>
              </a:buClr>
            </a:pPr>
            <a:r>
              <a:rPr lang="es-ES_tradnl" dirty="0" smtClean="0"/>
              <a:t> es decir,</a:t>
            </a:r>
            <a:r>
              <a:rPr lang="es-ES_tradnl" b="1" i="1" dirty="0" smtClean="0"/>
              <a:t> </a:t>
            </a:r>
            <a:r>
              <a:rPr lang="es-ES_tradnl" b="1" dirty="0" smtClean="0"/>
              <a:t>la medida del ángulo de incidencia es igual a la </a:t>
            </a:r>
          </a:p>
          <a:p>
            <a:pPr>
              <a:buClr>
                <a:schemeClr val="accent1"/>
              </a:buClr>
            </a:pPr>
            <a:r>
              <a:rPr lang="es-ES_tradnl" b="1" dirty="0" smtClean="0"/>
              <a:t> medida del ángulo de reflexión</a:t>
            </a:r>
            <a:r>
              <a:rPr lang="es-ES_tradnl" dirty="0" smtClean="0"/>
              <a:t>.</a:t>
            </a:r>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pPr>
              <a:buClr>
                <a:schemeClr val="accent1"/>
              </a:buClr>
            </a:pPr>
            <a:endParaRPr lang="es-ES_tradnl" dirty="0" smtClean="0"/>
          </a:p>
          <a:p>
            <a:r>
              <a:rPr lang="es-CL" b="1" dirty="0" smtClean="0"/>
              <a:t>En la reflexión se cumple que:</a:t>
            </a:r>
          </a:p>
          <a:p>
            <a:pPr>
              <a:buFont typeface="Arial" pitchFamily="34" charset="0"/>
              <a:buChar char="•"/>
            </a:pPr>
            <a:r>
              <a:rPr lang="es-CL" dirty="0" smtClean="0"/>
              <a:t>El ángulo de incidencia mide lo mismo que el ángulo de reflexión            </a:t>
            </a:r>
          </a:p>
          <a:p>
            <a:r>
              <a:rPr lang="es-CL" dirty="0" smtClean="0"/>
              <a:t> (</a:t>
            </a:r>
            <a:r>
              <a:rPr lang="el-GR" dirty="0" smtClean="0"/>
              <a:t>θ</a:t>
            </a:r>
            <a:r>
              <a:rPr lang="es-CL" baseline="-25000" dirty="0" smtClean="0"/>
              <a:t>i</a:t>
            </a:r>
            <a:r>
              <a:rPr lang="es-CL" dirty="0" smtClean="0"/>
              <a:t> = </a:t>
            </a:r>
            <a:r>
              <a:rPr lang="el-GR" dirty="0" smtClean="0"/>
              <a:t>θ</a:t>
            </a:r>
            <a:r>
              <a:rPr lang="es-CL" baseline="-25000" dirty="0" smtClean="0"/>
              <a:t>R</a:t>
            </a:r>
            <a:r>
              <a:rPr lang="es-CL" dirty="0" smtClean="0"/>
              <a:t>).</a:t>
            </a:r>
          </a:p>
          <a:p>
            <a:pPr>
              <a:buFont typeface="Arial" pitchFamily="34" charset="0"/>
              <a:buChar char="•"/>
            </a:pPr>
            <a:r>
              <a:rPr lang="es-CL" dirty="0" smtClean="0"/>
              <a:t>Las direcciones de incidencia, reflexión y la normal están todas en </a:t>
            </a:r>
          </a:p>
          <a:p>
            <a:r>
              <a:rPr lang="es-CL" dirty="0" smtClean="0"/>
              <a:t> un mismo plano.</a:t>
            </a:r>
            <a:endParaRPr lang="es-ES_tradnl" dirty="0" smtClean="0"/>
          </a:p>
        </p:txBody>
      </p:sp>
      <p:pic>
        <p:nvPicPr>
          <p:cNvPr id="5" name="Picture 6"/>
          <p:cNvPicPr>
            <a:picLocks noGrp="1" noChangeAspect="1" noChangeArrowheads="1"/>
          </p:cNvPicPr>
          <p:nvPr>
            <p:ph sz="quarter" idx="4294967295"/>
          </p:nvPr>
        </p:nvPicPr>
        <p:blipFill>
          <a:blip r:embed="rId2" cstate="print"/>
          <a:srcRect/>
          <a:stretch>
            <a:fillRect/>
          </a:stretch>
        </p:blipFill>
        <p:spPr>
          <a:xfrm>
            <a:off x="827584" y="2852936"/>
            <a:ext cx="2680742" cy="2280012"/>
          </a:xfrm>
          <a:prstGeom prst="rect">
            <a:avLst/>
          </a:prstGeom>
          <a:effectLst>
            <a:outerShdw blurRad="292100" dist="139700" dir="2700000" algn="tl" rotWithShape="0">
              <a:srgbClr val="333333">
                <a:alpha val="65000"/>
              </a:srgbClr>
            </a:outerShdw>
          </a:effectLst>
        </p:spPr>
      </p:pic>
      <p:grpSp>
        <p:nvGrpSpPr>
          <p:cNvPr id="6" name="17 Grupo"/>
          <p:cNvGrpSpPr>
            <a:grpSpLocks/>
          </p:cNvGrpSpPr>
          <p:nvPr/>
        </p:nvGrpSpPr>
        <p:grpSpPr bwMode="auto">
          <a:xfrm>
            <a:off x="4716016" y="2708920"/>
            <a:ext cx="3573164" cy="2615108"/>
            <a:chOff x="4583113" y="3071813"/>
            <a:chExt cx="4203700" cy="2857500"/>
          </a:xfrm>
        </p:grpSpPr>
        <p:pic>
          <p:nvPicPr>
            <p:cNvPr id="7" name="Picture 5"/>
            <p:cNvPicPr>
              <a:picLocks noChangeAspect="1" noChangeArrowheads="1"/>
            </p:cNvPicPr>
            <p:nvPr/>
          </p:nvPicPr>
          <p:blipFill>
            <a:blip r:embed="rId3" cstate="print"/>
            <a:srcRect/>
            <a:stretch>
              <a:fillRect/>
            </a:stretch>
          </p:blipFill>
          <p:spPr bwMode="auto">
            <a:xfrm>
              <a:off x="4583113" y="3071813"/>
              <a:ext cx="4203700" cy="2857500"/>
            </a:xfrm>
            <a:prstGeom prst="rect">
              <a:avLst/>
            </a:prstGeom>
            <a:noFill/>
            <a:ln w="9525">
              <a:noFill/>
              <a:miter lim="800000"/>
              <a:headEnd/>
              <a:tailEnd/>
            </a:ln>
          </p:spPr>
        </p:pic>
        <p:cxnSp>
          <p:nvCxnSpPr>
            <p:cNvPr id="8" name="7 Conector recto"/>
            <p:cNvCxnSpPr/>
            <p:nvPr/>
          </p:nvCxnSpPr>
          <p:spPr>
            <a:xfrm rot="5400000" flipH="1" flipV="1">
              <a:off x="5430044" y="4428332"/>
              <a:ext cx="2428875" cy="158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27 CuadroTexto"/>
            <p:cNvSpPr txBox="1">
              <a:spLocks noChangeArrowheads="1"/>
            </p:cNvSpPr>
            <p:nvPr/>
          </p:nvSpPr>
          <p:spPr bwMode="auto">
            <a:xfrm>
              <a:off x="6183313" y="3071813"/>
              <a:ext cx="388937" cy="430212"/>
            </a:xfrm>
            <a:prstGeom prst="rect">
              <a:avLst/>
            </a:prstGeom>
            <a:noFill/>
            <a:ln w="9525">
              <a:noFill/>
              <a:miter lim="800000"/>
              <a:headEnd/>
              <a:tailEnd/>
            </a:ln>
          </p:spPr>
          <p:txBody>
            <a:bodyPr wrap="none">
              <a:spAutoFit/>
            </a:bodyPr>
            <a:lstStyle/>
            <a:p>
              <a:r>
                <a:rPr lang="es-ES" sz="2200">
                  <a:solidFill>
                    <a:schemeClr val="bg1"/>
                  </a:solidFill>
                </a:rPr>
                <a:t>N</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Reflexión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Tipos de reflexión:</a:t>
            </a:r>
          </a:p>
        </p:txBody>
      </p:sp>
      <p:sp>
        <p:nvSpPr>
          <p:cNvPr id="5" name="Rectangle 4"/>
          <p:cNvSpPr>
            <a:spLocks noChangeArrowheads="1"/>
          </p:cNvSpPr>
          <p:nvPr/>
        </p:nvSpPr>
        <p:spPr bwMode="auto">
          <a:xfrm>
            <a:off x="539552" y="2060848"/>
            <a:ext cx="5400600" cy="4511402"/>
          </a:xfrm>
          <a:prstGeom prst="rect">
            <a:avLst/>
          </a:prstGeom>
          <a:noFill/>
          <a:ln w="9525">
            <a:noFill/>
            <a:miter lim="800000"/>
            <a:headEnd/>
            <a:tailEnd/>
          </a:ln>
        </p:spPr>
        <p:txBody>
          <a:bodyPr/>
          <a:lstStyle/>
          <a:p>
            <a:pPr marL="457200" indent="-457200">
              <a:buAutoNum type="arabicPeriod"/>
            </a:pPr>
            <a:r>
              <a:rPr lang="es-ES_tradnl" sz="2000" b="1" dirty="0" smtClean="0"/>
              <a:t>Especular: </a:t>
            </a:r>
            <a:r>
              <a:rPr lang="es-CL" sz="1600" dirty="0" smtClean="0"/>
              <a:t>Cuando un haz de rayos paralelos incide en una superficie de ese tipo (que en este caso, además es plana), los rayos que se reflejan también son paralelos</a:t>
            </a:r>
            <a:endParaRPr lang="es-ES_tradnl" sz="1600" b="1" dirty="0"/>
          </a:p>
          <a:p>
            <a:pPr marL="533400" indent="-533400" algn="just">
              <a:buFont typeface="Wingdings" pitchFamily="2" charset="2"/>
              <a:buNone/>
            </a:pPr>
            <a:endParaRPr lang="es-ES_tradnl" sz="2000" dirty="0"/>
          </a:p>
          <a:p>
            <a:pPr marL="533400" indent="-533400" algn="just">
              <a:buFont typeface="Wingdings" pitchFamily="2" charset="2"/>
              <a:buNone/>
            </a:pPr>
            <a:endParaRPr lang="es-ES_tradnl" sz="2000" dirty="0"/>
          </a:p>
          <a:p>
            <a:pPr marL="533400" indent="-533400" algn="just">
              <a:buFont typeface="Wingdings" pitchFamily="2" charset="2"/>
              <a:buNone/>
            </a:pPr>
            <a:endParaRPr lang="es-ES_tradnl" sz="2000" dirty="0" smtClean="0"/>
          </a:p>
          <a:p>
            <a:pPr marL="533400" indent="-533400" algn="just">
              <a:buFont typeface="Wingdings" pitchFamily="2" charset="2"/>
              <a:buNone/>
            </a:pPr>
            <a:endParaRPr lang="es-ES_tradnl" sz="2000" dirty="0"/>
          </a:p>
          <a:p>
            <a:r>
              <a:rPr lang="es-ES_tradnl" sz="2000" b="1" dirty="0" smtClean="0"/>
              <a:t>2</a:t>
            </a:r>
            <a:r>
              <a:rPr lang="es-ES_tradnl" sz="2000" b="1" dirty="0"/>
              <a:t>. </a:t>
            </a:r>
            <a:r>
              <a:rPr lang="es-ES_tradnl" sz="2000" b="1" dirty="0" smtClean="0"/>
              <a:t>Difusa: </a:t>
            </a:r>
            <a:r>
              <a:rPr lang="es-CL" sz="1600" dirty="0" smtClean="0"/>
              <a:t>Cuando los rayos que inciden en  </a:t>
            </a:r>
          </a:p>
          <a:p>
            <a:r>
              <a:rPr lang="es-CL" sz="1600" dirty="0" smtClean="0"/>
              <a:t>     una superficie rugosa paralelos entre sí, se  </a:t>
            </a:r>
          </a:p>
          <a:p>
            <a:r>
              <a:rPr lang="es-CL" sz="1600" dirty="0" smtClean="0"/>
              <a:t>     reflejan en diferentes direcciones una vez que </a:t>
            </a:r>
          </a:p>
          <a:p>
            <a:r>
              <a:rPr lang="es-CL" sz="1600" dirty="0" smtClean="0"/>
              <a:t>     llegan a la superficie. En este tipo de reflexión </a:t>
            </a:r>
          </a:p>
          <a:p>
            <a:r>
              <a:rPr lang="es-CL" sz="1600" dirty="0" smtClean="0"/>
              <a:t>     no se consigue generar imágenes</a:t>
            </a:r>
            <a:endParaRPr lang="es-ES_tradnl" sz="1600" b="1" dirty="0"/>
          </a:p>
        </p:txBody>
      </p:sp>
      <p:pic>
        <p:nvPicPr>
          <p:cNvPr id="6" name="Picture 4" descr="reflex01"/>
          <p:cNvPicPr>
            <a:picLocks noGrp="1" noChangeAspect="1" noChangeArrowheads="1"/>
          </p:cNvPicPr>
          <p:nvPr>
            <p:ph sz="quarter" idx="4294967295"/>
          </p:nvPr>
        </p:nvPicPr>
        <p:blipFill>
          <a:blip r:embed="rId2" cstate="print"/>
          <a:srcRect/>
          <a:stretch>
            <a:fillRect/>
          </a:stretch>
        </p:blipFill>
        <p:spPr bwMode="auto">
          <a:xfrm>
            <a:off x="5868144" y="548680"/>
            <a:ext cx="2752604" cy="2191890"/>
          </a:xfrm>
          <a:prstGeom prst="rect">
            <a:avLst/>
          </a:prstGeom>
          <a:noFill/>
          <a:ln>
            <a:miter lim="800000"/>
            <a:headEnd/>
            <a:tailEnd/>
          </a:ln>
        </p:spPr>
      </p:pic>
      <p:pic>
        <p:nvPicPr>
          <p:cNvPr id="7" name="Picture 6" descr="reflex02"/>
          <p:cNvPicPr>
            <a:picLocks noGrp="1" noChangeAspect="1" noChangeArrowheads="1"/>
          </p:cNvPicPr>
          <p:nvPr>
            <p:ph sz="quarter" idx="4294967295"/>
          </p:nvPr>
        </p:nvPicPr>
        <p:blipFill>
          <a:blip r:embed="rId3" cstate="print"/>
          <a:srcRect/>
          <a:stretch>
            <a:fillRect/>
          </a:stretch>
        </p:blipFill>
        <p:spPr bwMode="auto">
          <a:xfrm>
            <a:off x="6156176" y="4437112"/>
            <a:ext cx="2367857" cy="1879054"/>
          </a:xfrm>
          <a:prstGeom prst="rect">
            <a:avLst/>
          </a:prstGeom>
          <a:noFill/>
          <a:ln>
            <a:miter lim="800000"/>
            <a:headEnd/>
            <a:tailEnd/>
          </a:ln>
        </p:spPr>
      </p:pic>
      <p:pic>
        <p:nvPicPr>
          <p:cNvPr id="8" name="Picture 2" descr="C:\Documents and Settings\mauricio.romero\Mis documentos\Mis imágenes\imagesCAUF6GX9.jpg"/>
          <p:cNvPicPr>
            <a:picLocks noChangeAspect="1" noChangeArrowheads="1"/>
          </p:cNvPicPr>
          <p:nvPr/>
        </p:nvPicPr>
        <p:blipFill>
          <a:blip r:embed="rId4" cstate="print"/>
          <a:srcRect/>
          <a:stretch>
            <a:fillRect/>
          </a:stretch>
        </p:blipFill>
        <p:spPr bwMode="auto">
          <a:xfrm>
            <a:off x="4932040" y="3212976"/>
            <a:ext cx="3890714" cy="1009998"/>
          </a:xfrm>
          <a:prstGeom prst="rect">
            <a:avLst/>
          </a:prstGeom>
          <a:noFill/>
          <a:ln w="9525">
            <a:noFill/>
            <a:miter lim="800000"/>
            <a:headEnd/>
            <a:tailEnd/>
          </a:ln>
        </p:spPr>
      </p:pic>
      <p:pic>
        <p:nvPicPr>
          <p:cNvPr id="9" name="Picture 17" descr="https://encrypted-tbn0.google.com/images?q=tbn:ANd9GcSN_oIv0zFXrI2mHZVKGqdKvtfSFhkbauoznKO5P4-P4rp3G6a4"/>
          <p:cNvPicPr>
            <a:picLocks noChangeAspect="1" noChangeArrowheads="1"/>
          </p:cNvPicPr>
          <p:nvPr/>
        </p:nvPicPr>
        <p:blipFill>
          <a:blip r:embed="rId5" cstate="print"/>
          <a:srcRect/>
          <a:stretch>
            <a:fillRect/>
          </a:stretch>
        </p:blipFill>
        <p:spPr bwMode="auto">
          <a:xfrm>
            <a:off x="1835696" y="5661248"/>
            <a:ext cx="3818680" cy="1029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a:t>
            </a:r>
            <a:endParaRPr lang="es-CL" dirty="0"/>
          </a:p>
        </p:txBody>
      </p:sp>
      <p:sp>
        <p:nvSpPr>
          <p:cNvPr id="5" name="Rectangle 4"/>
          <p:cNvSpPr>
            <a:spLocks noChangeArrowheads="1"/>
          </p:cNvSpPr>
          <p:nvPr/>
        </p:nvSpPr>
        <p:spPr bwMode="auto">
          <a:xfrm>
            <a:off x="611559" y="1772816"/>
            <a:ext cx="4824537" cy="3816424"/>
          </a:xfrm>
          <a:prstGeom prst="rect">
            <a:avLst/>
          </a:prstGeom>
          <a:noFill/>
          <a:ln w="9525">
            <a:noFill/>
            <a:miter lim="800000"/>
            <a:headEnd/>
            <a:tailEnd/>
          </a:ln>
        </p:spPr>
        <p:txBody>
          <a:bodyPr/>
          <a:lstStyle/>
          <a:p>
            <a:pPr algn="just">
              <a:buClr>
                <a:schemeClr val="accent1"/>
              </a:buClr>
              <a:buFont typeface="Arial" pitchFamily="34" charset="0"/>
              <a:buChar char="•"/>
              <a:defRPr/>
            </a:pPr>
            <a:r>
              <a:rPr lang="es-ES_tradnl" dirty="0" smtClean="0"/>
              <a:t> Los </a:t>
            </a:r>
            <a:r>
              <a:rPr lang="es-ES_tradnl" b="1" dirty="0"/>
              <a:t>espejos</a:t>
            </a:r>
            <a:r>
              <a:rPr lang="es-ES_tradnl" dirty="0"/>
              <a:t> son superficies pulidas que </a:t>
            </a:r>
            <a:r>
              <a:rPr lang="es-ES_tradnl" b="1" dirty="0"/>
              <a:t>reflejan</a:t>
            </a:r>
            <a:r>
              <a:rPr lang="es-ES_tradnl" dirty="0"/>
              <a:t> en forma ordenada hasta el 100% de la luz que incide sobre ellos. </a:t>
            </a:r>
          </a:p>
          <a:p>
            <a:pPr algn="just">
              <a:defRPr/>
            </a:pPr>
            <a:endParaRPr lang="es-ES_tradnl" dirty="0"/>
          </a:p>
          <a:p>
            <a:pPr algn="just">
              <a:defRPr/>
            </a:pPr>
            <a:r>
              <a:rPr lang="es-ES_tradnl" dirty="0"/>
              <a:t>La luz que rebota en los espejos nos permite ver un reflejo de la imagen de los objetos.</a:t>
            </a:r>
          </a:p>
          <a:p>
            <a:pPr algn="just">
              <a:defRPr/>
            </a:pPr>
            <a:endParaRPr lang="es-ES_tradnl" dirty="0"/>
          </a:p>
          <a:p>
            <a:pPr algn="just">
              <a:defRPr/>
            </a:pPr>
            <a:r>
              <a:rPr lang="es-ES_tradnl" dirty="0"/>
              <a:t>Los espejos se dividen en planos y esféricos.</a:t>
            </a:r>
            <a:endParaRPr lang="es-CL" dirty="0"/>
          </a:p>
          <a:p>
            <a:pPr marL="342900" indent="-342900" algn="just">
              <a:spcBef>
                <a:spcPct val="20000"/>
              </a:spcBef>
              <a:defRPr/>
            </a:pPr>
            <a:endParaRPr lang="es-ES_tradnl" sz="2000" dirty="0"/>
          </a:p>
          <a:p>
            <a:pPr marL="457200" indent="-457200" algn="just">
              <a:spcBef>
                <a:spcPct val="20000"/>
              </a:spcBef>
              <a:defRPr/>
            </a:pPr>
            <a:endParaRPr lang="es-ES_tradnl" sz="2000" dirty="0"/>
          </a:p>
          <a:p>
            <a:pPr marL="342900" indent="-342900" algn="just">
              <a:spcBef>
                <a:spcPct val="20000"/>
              </a:spcBef>
              <a:defRPr/>
            </a:pPr>
            <a:endParaRPr lang="es-ES_tradnl" sz="2400" b="1" dirty="0">
              <a:cs typeface="Arial" charset="0"/>
            </a:endParaRPr>
          </a:p>
          <a:p>
            <a:pPr marL="342900" indent="-342900" algn="just">
              <a:spcBef>
                <a:spcPct val="20000"/>
              </a:spcBef>
              <a:defRPr/>
            </a:pPr>
            <a:endParaRPr lang="es-ES_tradnl" sz="2400" dirty="0">
              <a:cs typeface="Arial" charset="0"/>
            </a:endParaRPr>
          </a:p>
        </p:txBody>
      </p:sp>
      <p:pic>
        <p:nvPicPr>
          <p:cNvPr id="6" name="Picture 28" descr="C:\Documents and Settings\mauricio.romero\Mis documentos\Mis imágenes\espejos planos1.bmp"/>
          <p:cNvPicPr>
            <a:picLocks noChangeAspect="1" noChangeArrowheads="1"/>
          </p:cNvPicPr>
          <p:nvPr/>
        </p:nvPicPr>
        <p:blipFill>
          <a:blip r:embed="rId2" cstate="print"/>
          <a:srcRect/>
          <a:stretch>
            <a:fillRect/>
          </a:stretch>
        </p:blipFill>
        <p:spPr bwMode="auto">
          <a:xfrm rot="21418039">
            <a:off x="5640269" y="486287"/>
            <a:ext cx="3148012" cy="2357438"/>
          </a:xfrm>
          <a:prstGeom prst="rect">
            <a:avLst/>
          </a:prstGeom>
          <a:noFill/>
          <a:ln w="9525">
            <a:noFill/>
            <a:miter lim="800000"/>
            <a:headEnd/>
            <a:tailEnd/>
          </a:ln>
        </p:spPr>
      </p:pic>
      <p:pic>
        <p:nvPicPr>
          <p:cNvPr id="7" name="Picture 27" descr="C:\Documents and Settings\mauricio.romero\Mis documentos\Mis imágenes\HST22_lg_web.jpg"/>
          <p:cNvPicPr>
            <a:picLocks noChangeAspect="1" noChangeArrowheads="1"/>
          </p:cNvPicPr>
          <p:nvPr/>
        </p:nvPicPr>
        <p:blipFill>
          <a:blip r:embed="rId3" cstate="print"/>
          <a:srcRect/>
          <a:stretch>
            <a:fillRect/>
          </a:stretch>
        </p:blipFill>
        <p:spPr bwMode="auto">
          <a:xfrm rot="499670">
            <a:off x="5708526" y="3274826"/>
            <a:ext cx="2987675" cy="1990725"/>
          </a:xfrm>
          <a:prstGeom prst="rect">
            <a:avLst/>
          </a:prstGeom>
          <a:noFill/>
          <a:ln w="9525">
            <a:noFill/>
            <a:miter lim="800000"/>
            <a:headEnd/>
            <a:tailEnd/>
          </a:ln>
        </p:spPr>
      </p:pic>
      <p:pic>
        <p:nvPicPr>
          <p:cNvPr id="8" name="Picture 24" descr="http://bligoo.com/media/users/1/99993/images/Autorretrato_espejo_esferico.jpg"/>
          <p:cNvPicPr>
            <a:picLocks noChangeAspect="1" noChangeArrowheads="1"/>
          </p:cNvPicPr>
          <p:nvPr/>
        </p:nvPicPr>
        <p:blipFill>
          <a:blip r:embed="rId4" cstate="print"/>
          <a:srcRect/>
          <a:stretch>
            <a:fillRect/>
          </a:stretch>
        </p:blipFill>
        <p:spPr bwMode="auto">
          <a:xfrm>
            <a:off x="2627784" y="4509120"/>
            <a:ext cx="1480686" cy="2012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5" name="Rectangle 4"/>
          <p:cNvSpPr>
            <a:spLocks noChangeArrowheads="1"/>
          </p:cNvSpPr>
          <p:nvPr/>
        </p:nvSpPr>
        <p:spPr bwMode="auto">
          <a:xfrm>
            <a:off x="539551" y="2636912"/>
            <a:ext cx="7992889" cy="3528392"/>
          </a:xfrm>
          <a:prstGeom prst="rect">
            <a:avLst/>
          </a:prstGeom>
          <a:noFill/>
          <a:ln w="9525">
            <a:noFill/>
            <a:miter lim="800000"/>
            <a:headEnd/>
            <a:tailEnd/>
          </a:ln>
        </p:spPr>
        <p:txBody>
          <a:bodyPr/>
          <a:lstStyle/>
          <a:p>
            <a:pPr algn="just">
              <a:buClr>
                <a:schemeClr val="accent1"/>
              </a:buClr>
              <a:buFont typeface="Arial" pitchFamily="34" charset="0"/>
              <a:buChar char="•"/>
              <a:defRPr/>
            </a:pPr>
            <a:r>
              <a:rPr lang="es-ES" dirty="0" smtClean="0"/>
              <a:t> Son </a:t>
            </a:r>
            <a:r>
              <a:rPr lang="es-ES" dirty="0"/>
              <a:t>de superficie pulida y plana. Estos espejos forman un reflejo idéntico al objeto que está frente a ellos</a:t>
            </a:r>
            <a:r>
              <a:rPr lang="es-ES" dirty="0" smtClean="0"/>
              <a:t>. [</a:t>
            </a:r>
            <a:r>
              <a:rPr lang="es-ES" dirty="0" err="1" smtClean="0"/>
              <a:t>h</a:t>
            </a:r>
            <a:r>
              <a:rPr lang="es-ES" baseline="-25000" dirty="0" err="1" smtClean="0"/>
              <a:t>o</a:t>
            </a:r>
            <a:r>
              <a:rPr lang="es-ES" dirty="0" smtClean="0"/>
              <a:t> = </a:t>
            </a:r>
            <a:r>
              <a:rPr lang="es-ES" dirty="0" err="1" smtClean="0"/>
              <a:t>h</a:t>
            </a:r>
            <a:r>
              <a:rPr lang="es-ES" baseline="-25000" dirty="0" err="1" smtClean="0"/>
              <a:t>i</a:t>
            </a:r>
            <a:r>
              <a:rPr lang="es-ES" dirty="0" smtClean="0"/>
              <a:t>]</a:t>
            </a:r>
            <a:endParaRPr lang="es-ES" dirty="0"/>
          </a:p>
          <a:p>
            <a:pPr algn="just">
              <a:defRPr/>
            </a:pPr>
            <a:endParaRPr lang="es-CL" dirty="0"/>
          </a:p>
          <a:p>
            <a:pPr algn="just">
              <a:defRPr/>
            </a:pPr>
            <a:r>
              <a:rPr lang="es-ES_tradnl" dirty="0"/>
              <a:t>La imagen formada por estos espejos siempre es: </a:t>
            </a:r>
            <a:r>
              <a:rPr lang="es-ES_tradnl" b="1" i="1" dirty="0"/>
              <a:t>virtual, derecha y de igual tamaño que el objeto</a:t>
            </a:r>
            <a:r>
              <a:rPr lang="es-ES_tradnl" dirty="0"/>
              <a:t>.</a:t>
            </a:r>
          </a:p>
          <a:p>
            <a:pPr algn="just">
              <a:defRPr/>
            </a:pPr>
            <a:endParaRPr lang="es-CL" dirty="0"/>
          </a:p>
          <a:p>
            <a:pPr algn="just">
              <a:defRPr/>
            </a:pPr>
            <a:r>
              <a:rPr lang="es-ES_tradnl" dirty="0"/>
              <a:t>La distancia </a:t>
            </a:r>
            <a:r>
              <a:rPr lang="es-ES_tradnl" b="1" i="1" dirty="0"/>
              <a:t>objeto – </a:t>
            </a:r>
            <a:r>
              <a:rPr lang="es-ES_tradnl" b="1" i="1" dirty="0" smtClean="0"/>
              <a:t>espejo [d</a:t>
            </a:r>
            <a:r>
              <a:rPr lang="es-ES_tradnl" b="1" i="1" baseline="-25000" dirty="0" smtClean="0"/>
              <a:t>o</a:t>
            </a:r>
            <a:r>
              <a:rPr lang="es-ES_tradnl" b="1" i="1" dirty="0" smtClean="0"/>
              <a:t>]</a:t>
            </a:r>
            <a:r>
              <a:rPr lang="es-ES_tradnl" dirty="0" smtClean="0"/>
              <a:t> </a:t>
            </a:r>
            <a:r>
              <a:rPr lang="es-ES_tradnl" dirty="0"/>
              <a:t>y la distancia </a:t>
            </a:r>
            <a:r>
              <a:rPr lang="es-ES_tradnl" b="1" i="1" dirty="0"/>
              <a:t>imagen – </a:t>
            </a:r>
            <a:r>
              <a:rPr lang="es-ES_tradnl" b="1" i="1" dirty="0" smtClean="0"/>
              <a:t>espejo [d</a:t>
            </a:r>
            <a:r>
              <a:rPr lang="es-ES_tradnl" b="1" i="1" baseline="-25000" dirty="0" smtClean="0"/>
              <a:t>i</a:t>
            </a:r>
            <a:r>
              <a:rPr lang="es-ES_tradnl" b="1" i="1" dirty="0" smtClean="0"/>
              <a:t>]</a:t>
            </a:r>
            <a:r>
              <a:rPr lang="es-ES_tradnl" dirty="0" smtClean="0"/>
              <a:t> es </a:t>
            </a:r>
            <a:r>
              <a:rPr lang="es-ES_tradnl" dirty="0"/>
              <a:t>siempre la misma</a:t>
            </a:r>
            <a:r>
              <a:rPr lang="es-ES_tradnl" dirty="0" smtClean="0"/>
              <a:t>. [</a:t>
            </a:r>
            <a:r>
              <a:rPr lang="es-ES_tradnl" b="1" i="1" dirty="0" smtClean="0"/>
              <a:t>d</a:t>
            </a:r>
            <a:r>
              <a:rPr lang="es-ES_tradnl" b="1" i="1" baseline="-25000" dirty="0" smtClean="0"/>
              <a:t>o </a:t>
            </a:r>
            <a:r>
              <a:rPr lang="es-ES_tradnl" b="1" i="1" dirty="0" smtClean="0"/>
              <a:t>= d</a:t>
            </a:r>
            <a:r>
              <a:rPr lang="es-ES_tradnl" b="1" i="1" baseline="-25000" dirty="0" smtClean="0"/>
              <a:t>i</a:t>
            </a:r>
            <a:r>
              <a:rPr lang="es-ES_tradnl" dirty="0" smtClean="0"/>
              <a:t>]</a:t>
            </a:r>
          </a:p>
          <a:p>
            <a:pPr algn="just">
              <a:defRPr/>
            </a:pPr>
            <a:endParaRPr lang="es-ES_tradnl" dirty="0" smtClean="0"/>
          </a:p>
          <a:p>
            <a:pPr algn="just">
              <a:defRPr/>
            </a:pPr>
            <a:r>
              <a:rPr lang="es-ES_tradnl" b="1" dirty="0" smtClean="0"/>
              <a:t>Obs:</a:t>
            </a:r>
            <a:r>
              <a:rPr lang="es-ES_tradnl" dirty="0" smtClean="0"/>
              <a:t> </a:t>
            </a:r>
            <a:r>
              <a:rPr lang="es-ES_tradnl" i="1" u="sng" dirty="0" smtClean="0"/>
              <a:t>A la larga las imágenes que se forman son debido a la proyección de los rayos reflejados en la superficie plana del espejo</a:t>
            </a:r>
            <a:r>
              <a:rPr lang="es-ES_tradnl" dirty="0" smtClean="0"/>
              <a:t>.</a:t>
            </a:r>
            <a:endParaRPr lang="es-CL" dirty="0"/>
          </a:p>
          <a:p>
            <a:pPr algn="just">
              <a:defRPr/>
            </a:pPr>
            <a:endParaRPr lang="es-CL" dirty="0"/>
          </a:p>
          <a:p>
            <a:pPr algn="just">
              <a:defRPr/>
            </a:pPr>
            <a:endParaRPr lang="es-CL" dirty="0"/>
          </a:p>
          <a:p>
            <a:pPr algn="just">
              <a:defRPr/>
            </a:pPr>
            <a:endParaRPr lang="es-ES_tradnl" sz="2000" dirty="0"/>
          </a:p>
          <a:p>
            <a:pPr marL="457200" indent="-457200" algn="just">
              <a:spcBef>
                <a:spcPct val="20000"/>
              </a:spcBef>
              <a:defRPr/>
            </a:pPr>
            <a:endParaRPr lang="es-ES_tradnl" sz="2000" dirty="0"/>
          </a:p>
          <a:p>
            <a:pPr marL="342900" indent="-342900" algn="just">
              <a:spcBef>
                <a:spcPct val="20000"/>
              </a:spcBef>
              <a:defRPr/>
            </a:pPr>
            <a:endParaRPr lang="es-ES_tradnl" sz="2400" b="1" dirty="0">
              <a:cs typeface="Arial" charset="0"/>
            </a:endParaRPr>
          </a:p>
          <a:p>
            <a:pPr marL="342900" indent="-342900" algn="just">
              <a:spcBef>
                <a:spcPct val="20000"/>
              </a:spcBef>
              <a:defRPr/>
            </a:pPr>
            <a:endParaRPr lang="es-ES_tradnl" sz="2400" dirty="0">
              <a:cs typeface="Arial" charset="0"/>
            </a:endParaRPr>
          </a:p>
        </p:txBody>
      </p:sp>
      <p:graphicFrame>
        <p:nvGraphicFramePr>
          <p:cNvPr id="69634" name="Object 2"/>
          <p:cNvGraphicFramePr>
            <a:graphicFrameLocks noChangeAspect="1"/>
          </p:cNvGraphicFramePr>
          <p:nvPr/>
        </p:nvGraphicFramePr>
        <p:xfrm>
          <a:off x="5148064" y="404664"/>
          <a:ext cx="3543300" cy="2216150"/>
        </p:xfrm>
        <a:graphic>
          <a:graphicData uri="http://schemas.openxmlformats.org/presentationml/2006/ole">
            <mc:AlternateContent xmlns:mc="http://schemas.openxmlformats.org/markup-compatibility/2006">
              <mc:Choice xmlns:v="urn:schemas-microsoft-com:vml" Requires="v">
                <p:oleObj spid="_x0000_s69637" r:id="rId3" imgW="3343742" imgH="2076740" progId="">
                  <p:embed/>
                </p:oleObj>
              </mc:Choice>
              <mc:Fallback>
                <p:oleObj r:id="rId3" imgW="3343742" imgH="20767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04664"/>
                        <a:ext cx="3543300" cy="2216150"/>
                      </a:xfrm>
                      <a:prstGeom prst="rect">
                        <a:avLst/>
                      </a:prstGeom>
                      <a:noFill/>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FFCC0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dirty="0" smtClean="0"/>
              <a:t>En los espejos planos se va a dar siempre que:</a:t>
            </a:r>
            <a:endParaRPr lang="es-CL" dirty="0"/>
          </a:p>
        </p:txBody>
      </p:sp>
      <p:sp>
        <p:nvSpPr>
          <p:cNvPr id="1013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013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2420888"/>
            <a:ext cx="1224136" cy="1015772"/>
          </a:xfrm>
          <a:prstGeom prst="rect">
            <a:avLst/>
          </a:prstGeom>
          <a:noFill/>
        </p:spPr>
      </p:pic>
      <p:sp>
        <p:nvSpPr>
          <p:cNvPr id="101379"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611560" y="3573016"/>
            <a:ext cx="7776864" cy="646331"/>
          </a:xfrm>
          <a:prstGeom prst="rect">
            <a:avLst/>
          </a:prstGeom>
          <a:noFill/>
        </p:spPr>
        <p:txBody>
          <a:bodyPr wrap="square" rtlCol="0">
            <a:spAutoFit/>
          </a:bodyPr>
          <a:lstStyle/>
          <a:p>
            <a:r>
              <a:rPr lang="es-CL" dirty="0" smtClean="0"/>
              <a:t>Como se dijo anteriormente los objetos y la imagen poseen las mismas alturas, esto quiere decir que:</a:t>
            </a:r>
            <a:endParaRPr lang="es-CL" dirty="0"/>
          </a:p>
        </p:txBody>
      </p:sp>
      <p:sp>
        <p:nvSpPr>
          <p:cNvPr id="1013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0138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4437112"/>
            <a:ext cx="1368152" cy="684076"/>
          </a:xfrm>
          <a:prstGeom prst="rect">
            <a:avLst/>
          </a:prstGeom>
          <a:noFill/>
        </p:spPr>
      </p:pic>
      <p:sp>
        <p:nvSpPr>
          <p:cNvPr id="101382"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CuadroTexto"/>
          <p:cNvSpPr txBox="1"/>
          <p:nvPr/>
        </p:nvSpPr>
        <p:spPr>
          <a:xfrm>
            <a:off x="683568" y="5229200"/>
            <a:ext cx="7416824" cy="646331"/>
          </a:xfrm>
          <a:prstGeom prst="rect">
            <a:avLst/>
          </a:prstGeom>
          <a:noFill/>
        </p:spPr>
        <p:txBody>
          <a:bodyPr wrap="square" rtlCol="0">
            <a:spAutoFit/>
          </a:bodyPr>
          <a:lstStyle/>
          <a:p>
            <a:r>
              <a:rPr lang="es-CL" dirty="0" smtClean="0"/>
              <a:t>Donde m es el aumento del espejo, </a:t>
            </a:r>
            <a:r>
              <a:rPr lang="es-CL" dirty="0" err="1" smtClean="0"/>
              <a:t>h</a:t>
            </a:r>
            <a:r>
              <a:rPr lang="es-CL" baseline="-25000" dirty="0" err="1" smtClean="0"/>
              <a:t>o</a:t>
            </a:r>
            <a:r>
              <a:rPr lang="es-CL" dirty="0" smtClean="0"/>
              <a:t> es la altura del objeto y </a:t>
            </a:r>
            <a:r>
              <a:rPr lang="es-CL" dirty="0" err="1" smtClean="0"/>
              <a:t>h</a:t>
            </a:r>
            <a:r>
              <a:rPr lang="es-CL" baseline="-25000" dirty="0" err="1" smtClean="0"/>
              <a:t>i</a:t>
            </a:r>
            <a:r>
              <a:rPr lang="es-CL" baseline="-25000" dirty="0" smtClean="0"/>
              <a:t> </a:t>
            </a:r>
            <a:r>
              <a:rPr lang="es-CL" dirty="0" smtClean="0"/>
              <a:t>es la imagen</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¿Qué veremos hoy?</a:t>
            </a:r>
            <a:endParaRPr lang="es-CL" dirty="0"/>
          </a:p>
        </p:txBody>
      </p:sp>
      <p:sp>
        <p:nvSpPr>
          <p:cNvPr id="4" name="3 CuadroTexto"/>
          <p:cNvSpPr txBox="1"/>
          <p:nvPr/>
        </p:nvSpPr>
        <p:spPr>
          <a:xfrm>
            <a:off x="467544" y="1700809"/>
            <a:ext cx="8208912" cy="5037664"/>
          </a:xfrm>
          <a:prstGeom prst="rect">
            <a:avLst/>
          </a:prstGeom>
          <a:noFill/>
        </p:spPr>
        <p:txBody>
          <a:bodyPr wrap="square" numCol="2" rtlCol="0">
            <a:spAutoFit/>
          </a:bodyPr>
          <a:lstStyle/>
          <a:p>
            <a:pPr>
              <a:buClr>
                <a:schemeClr val="accent1"/>
              </a:buClr>
              <a:buFont typeface="Arial" pitchFamily="34" charset="0"/>
              <a:buChar char="•"/>
            </a:pPr>
            <a:r>
              <a:rPr lang="es-CL" sz="2400" dirty="0" smtClean="0"/>
              <a:t>Que es la LUZ</a:t>
            </a:r>
          </a:p>
          <a:p>
            <a:pPr>
              <a:buClr>
                <a:schemeClr val="accent1"/>
              </a:buClr>
            </a:pPr>
            <a:endParaRPr lang="es-CL" sz="2400" dirty="0" smtClean="0"/>
          </a:p>
          <a:p>
            <a:pPr>
              <a:buClr>
                <a:schemeClr val="accent1"/>
              </a:buClr>
              <a:buFont typeface="Arial" pitchFamily="34" charset="0"/>
              <a:buChar char="•"/>
            </a:pPr>
            <a:r>
              <a:rPr lang="es-CL" sz="2400" dirty="0" smtClean="0"/>
              <a:t>Fuentes de LUZ</a:t>
            </a:r>
          </a:p>
          <a:p>
            <a:pPr>
              <a:buClr>
                <a:schemeClr val="accent1"/>
              </a:buClr>
            </a:pPr>
            <a:endParaRPr lang="es-CL" sz="2400" dirty="0" smtClean="0"/>
          </a:p>
          <a:p>
            <a:pPr>
              <a:buClr>
                <a:schemeClr val="accent1"/>
              </a:buClr>
              <a:buFont typeface="Arial" pitchFamily="34" charset="0"/>
              <a:buChar char="•"/>
            </a:pPr>
            <a:r>
              <a:rPr lang="es-CL" sz="2400" dirty="0" smtClean="0"/>
              <a:t>Teorías de la LUZ</a:t>
            </a:r>
          </a:p>
          <a:p>
            <a:pPr>
              <a:buClr>
                <a:schemeClr val="accent1"/>
              </a:buClr>
            </a:pPr>
            <a:endParaRPr lang="es-CL" sz="2400" dirty="0" smtClean="0"/>
          </a:p>
          <a:p>
            <a:pPr>
              <a:buClr>
                <a:schemeClr val="accent1"/>
              </a:buClr>
              <a:buFont typeface="Arial" pitchFamily="34" charset="0"/>
              <a:buChar char="•"/>
            </a:pPr>
            <a:r>
              <a:rPr lang="es-CL" sz="2400" dirty="0" smtClean="0"/>
              <a:t>LUZ como una ONDA</a:t>
            </a:r>
          </a:p>
          <a:p>
            <a:pPr>
              <a:buClr>
                <a:schemeClr val="accent1"/>
              </a:buClr>
            </a:pPr>
            <a:endParaRPr lang="es-CL" sz="2400" dirty="0" smtClean="0"/>
          </a:p>
          <a:p>
            <a:pPr>
              <a:buClr>
                <a:schemeClr val="accent1"/>
              </a:buClr>
              <a:buFont typeface="Arial" pitchFamily="34" charset="0"/>
              <a:buChar char="•"/>
            </a:pPr>
            <a:r>
              <a:rPr lang="es-CL" sz="2400" dirty="0" smtClean="0"/>
              <a:t>Espectro electromagnético</a:t>
            </a:r>
          </a:p>
          <a:p>
            <a:pPr>
              <a:buClr>
                <a:schemeClr val="accent1"/>
              </a:buClr>
            </a:pPr>
            <a:endParaRPr lang="es-CL" sz="2400" dirty="0" smtClean="0"/>
          </a:p>
          <a:p>
            <a:pPr>
              <a:buClr>
                <a:schemeClr val="accent1"/>
              </a:buClr>
            </a:pPr>
            <a:endParaRPr lang="es-CL" sz="2400" dirty="0" smtClean="0"/>
          </a:p>
          <a:p>
            <a:pPr>
              <a:buClr>
                <a:schemeClr val="accent1"/>
              </a:buClr>
            </a:pPr>
            <a:endParaRPr lang="es-CL" sz="2400" dirty="0" smtClean="0"/>
          </a:p>
          <a:p>
            <a:pPr>
              <a:buClr>
                <a:schemeClr val="accent1"/>
              </a:buClr>
              <a:buFont typeface="Arial" pitchFamily="34" charset="0"/>
              <a:buChar char="•"/>
            </a:pPr>
            <a:r>
              <a:rPr lang="es-CL" sz="2400" dirty="0" smtClean="0"/>
              <a:t>La LUZ como fuente de energía</a:t>
            </a:r>
          </a:p>
          <a:p>
            <a:pPr>
              <a:buClr>
                <a:schemeClr val="accent1"/>
              </a:buClr>
              <a:buFont typeface="Arial" pitchFamily="34" charset="0"/>
              <a:buChar char="•"/>
            </a:pPr>
            <a:r>
              <a:rPr lang="es-CL" sz="2400" dirty="0" smtClean="0"/>
              <a:t>Propiedades de la LUZ </a:t>
            </a:r>
          </a:p>
          <a:p>
            <a:pPr>
              <a:buClr>
                <a:schemeClr val="accent1"/>
              </a:buClr>
            </a:pPr>
            <a:endParaRPr lang="es-CL" sz="2400" dirty="0" smtClean="0"/>
          </a:p>
          <a:p>
            <a:pPr>
              <a:buClr>
                <a:schemeClr val="accent1"/>
              </a:buClr>
              <a:buFont typeface="Arial" pitchFamily="34" charset="0"/>
              <a:buChar char="•"/>
            </a:pPr>
            <a:r>
              <a:rPr lang="es-CL" sz="2400" dirty="0" smtClean="0"/>
              <a:t>Espejos</a:t>
            </a:r>
          </a:p>
          <a:p>
            <a:pPr>
              <a:buClr>
                <a:schemeClr val="accent1"/>
              </a:buClr>
            </a:pPr>
            <a:endParaRPr lang="es-CL" sz="2400" dirty="0" smtClean="0"/>
          </a:p>
          <a:p>
            <a:pPr>
              <a:buClr>
                <a:schemeClr val="accent1"/>
              </a:buClr>
              <a:buFont typeface="Arial" pitchFamily="34" charset="0"/>
              <a:buChar char="•"/>
            </a:pPr>
            <a:r>
              <a:rPr lang="es-CL" sz="2400" dirty="0" smtClean="0"/>
              <a:t>Formación de Imágenes en los tipos de Espejos</a:t>
            </a:r>
          </a:p>
          <a:p>
            <a:pPr>
              <a:buClr>
                <a:schemeClr val="accent1"/>
              </a:buClr>
            </a:pPr>
            <a:endParaRPr lang="es-CL" sz="2400" dirty="0" smtClean="0"/>
          </a:p>
          <a:p>
            <a:pPr>
              <a:buClr>
                <a:schemeClr val="accent1"/>
              </a:buClr>
              <a:buFont typeface="Arial" pitchFamily="34" charset="0"/>
              <a:buChar char="•"/>
            </a:pPr>
            <a:r>
              <a:rPr lang="es-CL" sz="2400" dirty="0" smtClean="0"/>
              <a:t>Lentes y sus Tipos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1107996"/>
          </a:xfrm>
          <a:prstGeom prst="rect">
            <a:avLst/>
          </a:prstGeom>
          <a:noFill/>
        </p:spPr>
        <p:txBody>
          <a:bodyPr wrap="square" rtlCol="0">
            <a:spAutoFit/>
          </a:bodyPr>
          <a:lstStyle/>
          <a:p>
            <a:pPr>
              <a:buClr>
                <a:schemeClr val="accent1"/>
              </a:buClr>
              <a:buFont typeface="Arial" pitchFamily="34" charset="0"/>
              <a:buChar char="•"/>
            </a:pPr>
            <a:r>
              <a:rPr lang="es-ES" sz="1600" dirty="0" smtClean="0"/>
              <a:t>Si situamos dos espejos planos uno junto al otro, la imagen de uno se puede reflejar en el otro produciendo una repetición del objeto inicial. </a:t>
            </a:r>
            <a:r>
              <a:rPr lang="es-ES" sz="1600" b="1" i="1" dirty="0" smtClean="0"/>
              <a:t>El número de imágenes formadas dependerá del ángulo entre los espejos.</a:t>
            </a:r>
            <a:endParaRPr lang="es-CL" sz="1600" dirty="0" smtClean="0"/>
          </a:p>
          <a:p>
            <a:pPr>
              <a:buClr>
                <a:schemeClr val="accent1"/>
              </a:buClr>
              <a:buFont typeface="Arial" pitchFamily="34" charset="0"/>
              <a:buChar char="•"/>
            </a:pPr>
            <a:endParaRPr lang="es-CL" dirty="0"/>
          </a:p>
        </p:txBody>
      </p:sp>
      <p:grpSp>
        <p:nvGrpSpPr>
          <p:cNvPr id="114690" name="Group 2"/>
          <p:cNvGrpSpPr>
            <a:grpSpLocks/>
          </p:cNvGrpSpPr>
          <p:nvPr/>
        </p:nvGrpSpPr>
        <p:grpSpPr bwMode="auto">
          <a:xfrm>
            <a:off x="395536" y="3356992"/>
            <a:ext cx="2952328" cy="2952328"/>
            <a:chOff x="1194" y="4800"/>
            <a:chExt cx="3865" cy="3804"/>
          </a:xfrm>
        </p:grpSpPr>
        <p:pic>
          <p:nvPicPr>
            <p:cNvPr id="114691" name="Picture 3" descr="ReflexMult_90"/>
            <p:cNvPicPr>
              <a:picLocks noChangeAspect="1" noChangeArrowheads="1"/>
            </p:cNvPicPr>
            <p:nvPr/>
          </p:nvPicPr>
          <p:blipFill>
            <a:blip r:embed="rId3" cstate="print"/>
            <a:srcRect/>
            <a:stretch>
              <a:fillRect/>
            </a:stretch>
          </p:blipFill>
          <p:spPr bwMode="auto">
            <a:xfrm>
              <a:off x="1194" y="4800"/>
              <a:ext cx="3865" cy="3804"/>
            </a:xfrm>
            <a:prstGeom prst="rect">
              <a:avLst/>
            </a:prstGeom>
            <a:noFill/>
            <a:ln w="9525">
              <a:noFill/>
              <a:miter lim="800000"/>
              <a:headEnd/>
              <a:tailEnd/>
            </a:ln>
          </p:spPr>
        </p:pic>
        <p:sp>
          <p:nvSpPr>
            <p:cNvPr id="114692" name="Text Box 4"/>
            <p:cNvSpPr txBox="1">
              <a:spLocks noChangeArrowheads="1"/>
            </p:cNvSpPr>
            <p:nvPr/>
          </p:nvSpPr>
          <p:spPr bwMode="auto">
            <a:xfrm>
              <a:off x="4320" y="7202"/>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r>
                <a:rPr kumimoji="0" lang="es-CL" sz="1100" b="0" i="0" u="none" strike="noStrike" cap="none" normalizeH="0" baseline="-25000" smtClean="0">
                  <a:ln>
                    <a:noFill/>
                  </a:ln>
                  <a:solidFill>
                    <a:schemeClr val="tx1"/>
                  </a:solidFill>
                  <a:effectLst/>
                  <a:latin typeface="Calibri" pitchFamily="34" charset="0"/>
                  <a:cs typeface="Arial" pitchFamily="34" charset="0"/>
                </a:rPr>
                <a:t>E1</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3" name="Text Box 5"/>
            <p:cNvSpPr txBox="1">
              <a:spLocks noChangeArrowheads="1"/>
            </p:cNvSpPr>
            <p:nvPr/>
          </p:nvSpPr>
          <p:spPr bwMode="auto">
            <a:xfrm>
              <a:off x="1650" y="5687"/>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r>
                <a:rPr kumimoji="0" lang="es-CL" sz="1100" b="0" i="0" u="none" strike="noStrike" cap="none" normalizeH="0" baseline="-25000" smtClean="0">
                  <a:ln>
                    <a:noFill/>
                  </a:ln>
                  <a:solidFill>
                    <a:schemeClr val="tx1"/>
                  </a:solidFill>
                  <a:effectLst/>
                  <a:latin typeface="Calibri" pitchFamily="34" charset="0"/>
                  <a:cs typeface="Arial" pitchFamily="34" charset="0"/>
                </a:rPr>
                <a:t>E2</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4694" name="Text Box 6"/>
            <p:cNvSpPr txBox="1">
              <a:spLocks noChangeArrowheads="1"/>
            </p:cNvSpPr>
            <p:nvPr/>
          </p:nvSpPr>
          <p:spPr bwMode="auto">
            <a:xfrm>
              <a:off x="1710" y="7172"/>
              <a:ext cx="390" cy="390"/>
            </a:xfrm>
            <a:prstGeom prst="rect">
              <a:avLst/>
            </a:prstGeom>
            <a:noFill/>
            <a:ln w="9525" algn="ctr">
              <a:noFill/>
              <a:miter lim="800000"/>
              <a:headEnd/>
              <a:tailEnd/>
            </a:ln>
            <a:effectLst/>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CL" sz="1100" b="0" i="0" u="none" strike="noStrike" cap="none" normalizeH="0" baseline="0" smtClean="0">
                  <a:ln>
                    <a:noFill/>
                  </a:ln>
                  <a:solidFill>
                    <a:schemeClr val="tx1"/>
                  </a:solidFill>
                  <a:effectLst/>
                  <a:latin typeface="Times New Roman" pitchFamily="18" charset="0"/>
                  <a:cs typeface="Arial" pitchFamily="34" charset="0"/>
                </a:rPr>
                <a:t>I</a:t>
              </a: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14695" name="Picture 7" descr="ReflexMult_60"/>
          <p:cNvPicPr>
            <a:picLocks noChangeAspect="1" noChangeArrowheads="1"/>
          </p:cNvPicPr>
          <p:nvPr/>
        </p:nvPicPr>
        <p:blipFill>
          <a:blip r:embed="rId4" cstate="print"/>
          <a:srcRect/>
          <a:stretch>
            <a:fillRect/>
          </a:stretch>
        </p:blipFill>
        <p:spPr bwMode="auto">
          <a:xfrm>
            <a:off x="5868144" y="3356992"/>
            <a:ext cx="2952328" cy="3153815"/>
          </a:xfrm>
          <a:prstGeom prst="rect">
            <a:avLst/>
          </a:prstGeom>
          <a:noFill/>
          <a:ln w="9525">
            <a:noFill/>
            <a:miter lim="800000"/>
            <a:headEnd/>
            <a:tailEnd/>
          </a:ln>
        </p:spPr>
      </p:pic>
      <p:graphicFrame>
        <p:nvGraphicFramePr>
          <p:cNvPr id="114696" name="Object 8"/>
          <p:cNvGraphicFramePr>
            <a:graphicFrameLocks noChangeAspect="1"/>
          </p:cNvGraphicFramePr>
          <p:nvPr/>
        </p:nvGraphicFramePr>
        <p:xfrm>
          <a:off x="3707904" y="3573016"/>
          <a:ext cx="1849082" cy="995660"/>
        </p:xfrm>
        <a:graphic>
          <a:graphicData uri="http://schemas.openxmlformats.org/presentationml/2006/ole">
            <mc:AlternateContent xmlns:mc="http://schemas.openxmlformats.org/markup-compatibility/2006">
              <mc:Choice xmlns:v="urn:schemas-microsoft-com:vml" Requires="v">
                <p:oleObj spid="_x0000_s114699" r:id="rId5" imgW="825480" imgH="444240" progId="">
                  <p:embed/>
                </p:oleObj>
              </mc:Choice>
              <mc:Fallback>
                <p:oleObj r:id="rId5" imgW="825480" imgH="444240" progId="">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573016"/>
                        <a:ext cx="1849082" cy="995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CuadroTexto"/>
          <p:cNvSpPr txBox="1"/>
          <p:nvPr/>
        </p:nvSpPr>
        <p:spPr>
          <a:xfrm>
            <a:off x="539552" y="2924944"/>
            <a:ext cx="2736304" cy="369332"/>
          </a:xfrm>
          <a:prstGeom prst="rect">
            <a:avLst/>
          </a:prstGeom>
          <a:noFill/>
        </p:spPr>
        <p:txBody>
          <a:bodyPr wrap="square" rtlCol="0">
            <a:spAutoFit/>
          </a:bodyPr>
          <a:lstStyle/>
          <a:p>
            <a:r>
              <a:rPr lang="es-CL" dirty="0" smtClean="0"/>
              <a:t>90° entre los espejos</a:t>
            </a:r>
            <a:endParaRPr lang="es-CL" dirty="0"/>
          </a:p>
        </p:txBody>
      </p:sp>
      <p:sp>
        <p:nvSpPr>
          <p:cNvPr id="12" name="11 CuadroTexto"/>
          <p:cNvSpPr txBox="1"/>
          <p:nvPr/>
        </p:nvSpPr>
        <p:spPr>
          <a:xfrm>
            <a:off x="6084168" y="2924944"/>
            <a:ext cx="2736304" cy="369332"/>
          </a:xfrm>
          <a:prstGeom prst="rect">
            <a:avLst/>
          </a:prstGeom>
          <a:noFill/>
        </p:spPr>
        <p:txBody>
          <a:bodyPr wrap="square" rtlCol="0">
            <a:spAutoFit/>
          </a:bodyPr>
          <a:lstStyle/>
          <a:p>
            <a:r>
              <a:rPr lang="es-CL" dirty="0" smtClean="0"/>
              <a:t>60° entre los espejos</a:t>
            </a:r>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Planos</a:t>
            </a:r>
            <a:endParaRPr lang="es-CL" dirty="0"/>
          </a:p>
        </p:txBody>
      </p:sp>
      <p:sp>
        <p:nvSpPr>
          <p:cNvPr id="4" name="3 CuadroTexto"/>
          <p:cNvSpPr txBox="1"/>
          <p:nvPr/>
        </p:nvSpPr>
        <p:spPr>
          <a:xfrm>
            <a:off x="467544" y="1844824"/>
            <a:ext cx="8208912" cy="1077218"/>
          </a:xfrm>
          <a:prstGeom prst="rect">
            <a:avLst/>
          </a:prstGeom>
          <a:noFill/>
        </p:spPr>
        <p:txBody>
          <a:bodyPr wrap="square" rtlCol="0">
            <a:spAutoFit/>
          </a:bodyPr>
          <a:lstStyle/>
          <a:p>
            <a:pPr>
              <a:buClr>
                <a:schemeClr val="accent1"/>
              </a:buClr>
              <a:buFont typeface="Arial" pitchFamily="34" charset="0"/>
              <a:buChar char="•"/>
            </a:pPr>
            <a:r>
              <a:rPr lang="es-ES" sz="1600" dirty="0" smtClean="0"/>
              <a:t>Dos espejos planos están colocados perpendicularmente entre sí. Un rayo que se desplaza en un plano perpendicular a ambos es reflejado primero en uno y luego en el otro. ¿Cuál es la dirección final del rayo respecto a su dirección original?</a:t>
            </a:r>
            <a:endParaRPr lang="es-CL" sz="1600" dirty="0" smtClean="0"/>
          </a:p>
        </p:txBody>
      </p:sp>
      <p:pic>
        <p:nvPicPr>
          <p:cNvPr id="115714" name="Picture 2"/>
          <p:cNvPicPr>
            <a:picLocks noChangeAspect="1" noChangeArrowheads="1"/>
          </p:cNvPicPr>
          <p:nvPr/>
        </p:nvPicPr>
        <p:blipFill>
          <a:blip r:embed="rId2" cstate="print"/>
          <a:srcRect/>
          <a:stretch>
            <a:fillRect/>
          </a:stretch>
        </p:blipFill>
        <p:spPr bwMode="auto">
          <a:xfrm>
            <a:off x="611560" y="3140968"/>
            <a:ext cx="3856152" cy="2470348"/>
          </a:xfrm>
          <a:prstGeom prst="rect">
            <a:avLst/>
          </a:prstGeom>
          <a:noFill/>
          <a:ln w="9525">
            <a:noFill/>
            <a:miter lim="800000"/>
            <a:headEnd/>
            <a:tailEnd/>
          </a:ln>
          <a:effectLst/>
        </p:spPr>
      </p:pic>
      <p:sp>
        <p:nvSpPr>
          <p:cNvPr id="5" name="4 CuadroTexto"/>
          <p:cNvSpPr txBox="1"/>
          <p:nvPr/>
        </p:nvSpPr>
        <p:spPr>
          <a:xfrm>
            <a:off x="5076056" y="2852936"/>
            <a:ext cx="3384376" cy="3734356"/>
          </a:xfrm>
          <a:prstGeom prst="rect">
            <a:avLst/>
          </a:prstGeom>
          <a:noFill/>
        </p:spPr>
        <p:txBody>
          <a:bodyPr wrap="square" rtlCol="0">
            <a:spAutoFit/>
          </a:bodyPr>
          <a:lstStyle/>
          <a:p>
            <a:r>
              <a:rPr lang="es-CL" sz="1600" dirty="0" smtClean="0"/>
              <a:t>Como se puede observar las rectas normales forman un triangulo rectángulo por lo tanto:  </a:t>
            </a:r>
            <a:r>
              <a:rPr lang="es-CL" sz="1600" b="1" dirty="0" smtClean="0"/>
              <a:t>r</a:t>
            </a:r>
            <a:r>
              <a:rPr lang="es-CL" sz="1600" b="1" baseline="-25000" dirty="0" smtClean="0"/>
              <a:t>1</a:t>
            </a:r>
            <a:r>
              <a:rPr lang="es-CL" sz="1600" b="1" dirty="0" smtClean="0"/>
              <a:t> + i</a:t>
            </a:r>
            <a:r>
              <a:rPr lang="es-CL" sz="1600" b="1" baseline="-25000" dirty="0" smtClean="0"/>
              <a:t>2 </a:t>
            </a:r>
            <a:r>
              <a:rPr lang="es-CL" sz="1600" b="1" dirty="0" smtClean="0"/>
              <a:t>= 90</a:t>
            </a:r>
            <a:r>
              <a:rPr lang="es-CL" sz="1600" b="1" baseline="30000" dirty="0" smtClean="0"/>
              <a:t>0</a:t>
            </a:r>
          </a:p>
          <a:p>
            <a:endParaRPr lang="es-CL" sz="1600" dirty="0" smtClean="0"/>
          </a:p>
          <a:p>
            <a:r>
              <a:rPr lang="es-CL" sz="1600" dirty="0" smtClean="0"/>
              <a:t>Como: </a:t>
            </a:r>
            <a:r>
              <a:rPr lang="es-CL" sz="1600" b="1" dirty="0" smtClean="0"/>
              <a:t>i</a:t>
            </a:r>
            <a:r>
              <a:rPr lang="es-CL" sz="1600" b="1" baseline="-25000" dirty="0" smtClean="0"/>
              <a:t>1</a:t>
            </a:r>
            <a:r>
              <a:rPr lang="es-CL" sz="1600" b="1" dirty="0" smtClean="0"/>
              <a:t> = r</a:t>
            </a:r>
            <a:r>
              <a:rPr lang="es-CL" sz="1600" b="1" baseline="-25000" dirty="0" smtClean="0"/>
              <a:t>1  </a:t>
            </a:r>
            <a:r>
              <a:rPr lang="es-CL" sz="1600" b="1" dirty="0" smtClean="0"/>
              <a:t> e  i</a:t>
            </a:r>
            <a:r>
              <a:rPr lang="es-CL" sz="1600" b="1" baseline="-25000" dirty="0" smtClean="0"/>
              <a:t>2</a:t>
            </a:r>
            <a:r>
              <a:rPr lang="es-CL" sz="1600" b="1" dirty="0" smtClean="0"/>
              <a:t> = r</a:t>
            </a:r>
            <a:r>
              <a:rPr lang="es-CL" sz="1600" b="1" baseline="-25000" dirty="0" smtClean="0"/>
              <a:t>2</a:t>
            </a:r>
          </a:p>
          <a:p>
            <a:endParaRPr lang="es-CL" sz="1600" b="1" baseline="-25000" dirty="0" smtClean="0"/>
          </a:p>
          <a:p>
            <a:r>
              <a:rPr lang="es-CL" sz="1600" dirty="0" smtClean="0"/>
              <a:t>Entonces podemos decir que:</a:t>
            </a:r>
            <a:r>
              <a:rPr lang="es-CL" sz="1600" baseline="-25000" dirty="0" smtClean="0"/>
              <a:t> </a:t>
            </a:r>
            <a:r>
              <a:rPr lang="es-CL" sz="1600" dirty="0" smtClean="0"/>
              <a:t>r</a:t>
            </a:r>
            <a:r>
              <a:rPr lang="es-CL" sz="1600" baseline="-25000" dirty="0" smtClean="0"/>
              <a:t>1</a:t>
            </a:r>
            <a:r>
              <a:rPr lang="es-CL" sz="1600" dirty="0" smtClean="0"/>
              <a:t> + r</a:t>
            </a:r>
            <a:r>
              <a:rPr lang="es-CL" sz="1600" baseline="-25000" dirty="0" smtClean="0"/>
              <a:t>2 </a:t>
            </a:r>
            <a:r>
              <a:rPr lang="es-CL" sz="1600" dirty="0" smtClean="0"/>
              <a:t>= 90</a:t>
            </a:r>
            <a:r>
              <a:rPr lang="es-CL" sz="1600" baseline="30000" dirty="0" smtClean="0"/>
              <a:t>0</a:t>
            </a:r>
            <a:r>
              <a:rPr lang="es-CL" sz="1600" dirty="0" smtClean="0"/>
              <a:t> </a:t>
            </a:r>
          </a:p>
          <a:p>
            <a:endParaRPr lang="es-CL" sz="1600" dirty="0" smtClean="0"/>
          </a:p>
          <a:p>
            <a:r>
              <a:rPr lang="es-CL" sz="1600" dirty="0" smtClean="0"/>
              <a:t>Ahora bien, i</a:t>
            </a:r>
            <a:r>
              <a:rPr lang="es-CL" sz="1600" baseline="-25000" dirty="0" smtClean="0"/>
              <a:t>1</a:t>
            </a:r>
            <a:r>
              <a:rPr lang="es-CL" sz="1600" dirty="0" smtClean="0"/>
              <a:t> + r</a:t>
            </a:r>
            <a:r>
              <a:rPr lang="es-CL" sz="1600" baseline="-25000" dirty="0" smtClean="0"/>
              <a:t>2 </a:t>
            </a:r>
            <a:r>
              <a:rPr lang="es-CL" sz="1600" dirty="0" smtClean="0"/>
              <a:t>= 90</a:t>
            </a:r>
            <a:r>
              <a:rPr lang="es-CL" sz="1600" baseline="30000" dirty="0" smtClean="0"/>
              <a:t>0  </a:t>
            </a:r>
            <a:endParaRPr lang="es-CL" sz="1600" dirty="0" smtClean="0"/>
          </a:p>
          <a:p>
            <a:endParaRPr lang="es-CL" sz="1600" dirty="0" smtClean="0"/>
          </a:p>
          <a:p>
            <a:r>
              <a:rPr lang="es-CL" sz="1600" dirty="0" smtClean="0"/>
              <a:t>Despejando r</a:t>
            </a:r>
            <a:r>
              <a:rPr lang="es-CL" sz="1600" baseline="-25000" dirty="0" smtClean="0"/>
              <a:t>2</a:t>
            </a:r>
            <a:r>
              <a:rPr lang="es-CL" sz="1600" dirty="0" smtClean="0"/>
              <a:t>, entonces :     </a:t>
            </a:r>
            <a:r>
              <a:rPr lang="es-CL" sz="1600" b="1" dirty="0" smtClean="0"/>
              <a:t>r</a:t>
            </a:r>
            <a:r>
              <a:rPr lang="es-CL" sz="1600" b="1" baseline="-25000" dirty="0" smtClean="0"/>
              <a:t>2 </a:t>
            </a:r>
            <a:r>
              <a:rPr lang="es-CL" sz="1600" b="1" dirty="0" smtClean="0"/>
              <a:t>= 90</a:t>
            </a:r>
            <a:r>
              <a:rPr lang="es-CL" sz="1600" b="1" baseline="30000" dirty="0" smtClean="0"/>
              <a:t>0</a:t>
            </a:r>
            <a:r>
              <a:rPr lang="es-CL" sz="1600" b="1" dirty="0" smtClean="0"/>
              <a:t> - i</a:t>
            </a:r>
            <a:r>
              <a:rPr lang="es-CL" sz="1600" b="1" baseline="-25000" dirty="0" smtClean="0"/>
              <a:t>1</a:t>
            </a:r>
            <a:endParaRPr lang="es-CL" sz="1600" b="1" dirty="0" smtClean="0"/>
          </a:p>
          <a:p>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611560" y="1700808"/>
            <a:ext cx="7920880" cy="2031325"/>
          </a:xfrm>
          <a:prstGeom prst="rect">
            <a:avLst/>
          </a:prstGeom>
          <a:noFill/>
        </p:spPr>
        <p:txBody>
          <a:bodyPr wrap="square" rtlCol="0">
            <a:spAutoFit/>
          </a:bodyPr>
          <a:lstStyle/>
          <a:p>
            <a:pPr>
              <a:buClr>
                <a:schemeClr val="accent1"/>
              </a:buClr>
              <a:buFont typeface="Arial" pitchFamily="34" charset="0"/>
              <a:buChar char="•"/>
            </a:pPr>
            <a:r>
              <a:rPr lang="es-ES" dirty="0" smtClean="0"/>
              <a:t>Son superficies lisas y brillantes con forma </a:t>
            </a:r>
            <a:r>
              <a:rPr lang="es-ES" dirty="0" err="1" smtClean="0"/>
              <a:t>semi</a:t>
            </a:r>
            <a:r>
              <a:rPr lang="es-ES" dirty="0" smtClean="0"/>
              <a:t>-esférica. </a:t>
            </a:r>
          </a:p>
          <a:p>
            <a:pPr algn="just"/>
            <a:endParaRPr lang="es-ES" dirty="0" smtClean="0"/>
          </a:p>
          <a:p>
            <a:pPr algn="just"/>
            <a:r>
              <a:rPr lang="es-ES" dirty="0" smtClean="0"/>
              <a:t>Si la superficie reflectante se encuentra en la cara interna de la semi-esfera el espejo se denomina “</a:t>
            </a:r>
            <a:r>
              <a:rPr lang="es-ES" b="1" i="1" dirty="0" smtClean="0"/>
              <a:t>cóncavo</a:t>
            </a:r>
            <a:r>
              <a:rPr lang="es-ES" dirty="0" smtClean="0"/>
              <a:t>”. </a:t>
            </a:r>
          </a:p>
          <a:p>
            <a:pPr algn="just"/>
            <a:endParaRPr lang="es-ES" dirty="0" smtClean="0"/>
          </a:p>
          <a:p>
            <a:pPr algn="just"/>
            <a:r>
              <a:rPr lang="es-ES" dirty="0" smtClean="0"/>
              <a:t>Si la superficie reflectante corresponde a la cara externa de la semi-esfera, se denomina “</a:t>
            </a:r>
            <a:r>
              <a:rPr lang="es-ES" b="1" i="1" dirty="0" smtClean="0"/>
              <a:t>convexo</a:t>
            </a:r>
            <a:r>
              <a:rPr lang="es-ES" dirty="0" smtClean="0"/>
              <a:t>”.</a:t>
            </a:r>
            <a:endParaRPr lang="es-ES_tradnl" sz="2400" b="1" dirty="0" smtClean="0">
              <a:cs typeface="Arial" charset="0"/>
            </a:endParaRPr>
          </a:p>
        </p:txBody>
      </p:sp>
      <p:sp>
        <p:nvSpPr>
          <p:cNvPr id="5" name="4 Flecha derecha"/>
          <p:cNvSpPr/>
          <p:nvPr/>
        </p:nvSpPr>
        <p:spPr>
          <a:xfrm>
            <a:off x="5052244" y="5880100"/>
            <a:ext cx="1487487" cy="539750"/>
          </a:xfrm>
          <a:prstGeom prst="rightArrow">
            <a:avLst/>
          </a:prstGeom>
          <a:solidFill>
            <a:srgbClr val="067DD9"/>
          </a:solidFill>
          <a:ln>
            <a:solidFill>
              <a:srgbClr val="067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dirty="0">
                <a:solidFill>
                  <a:schemeClr val="tx1"/>
                </a:solidFill>
              </a:rPr>
              <a:t>Convexo</a:t>
            </a:r>
          </a:p>
        </p:txBody>
      </p:sp>
      <p:sp>
        <p:nvSpPr>
          <p:cNvPr id="6" name="5 Flecha derecha"/>
          <p:cNvSpPr/>
          <p:nvPr/>
        </p:nvSpPr>
        <p:spPr>
          <a:xfrm>
            <a:off x="5182419" y="4133850"/>
            <a:ext cx="1487487" cy="539750"/>
          </a:xfrm>
          <a:prstGeom prst="rightArrow">
            <a:avLst/>
          </a:prstGeom>
          <a:solidFill>
            <a:srgbClr val="067DD9"/>
          </a:solidFill>
          <a:ln>
            <a:solidFill>
              <a:srgbClr val="067DD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dirty="0">
                <a:solidFill>
                  <a:schemeClr val="tx1"/>
                </a:solidFill>
              </a:rPr>
              <a:t>Cóncavo</a:t>
            </a:r>
          </a:p>
        </p:txBody>
      </p:sp>
      <p:pic>
        <p:nvPicPr>
          <p:cNvPr id="7" name="Picture 7"/>
          <p:cNvPicPr>
            <a:picLocks noChangeAspect="1" noChangeArrowheads="1"/>
          </p:cNvPicPr>
          <p:nvPr/>
        </p:nvPicPr>
        <p:blipFill>
          <a:blip r:embed="rId2" cstate="print"/>
          <a:srcRect/>
          <a:stretch>
            <a:fillRect/>
          </a:stretch>
        </p:blipFill>
        <p:spPr bwMode="auto">
          <a:xfrm>
            <a:off x="2967856" y="3861048"/>
            <a:ext cx="1933575" cy="1272927"/>
          </a:xfrm>
          <a:prstGeom prst="rect">
            <a:avLst/>
          </a:prstGeom>
          <a:noFill/>
          <a:ln w="9525">
            <a:noFill/>
            <a:miter lim="800000"/>
            <a:headEnd/>
            <a:tailEnd/>
          </a:ln>
        </p:spPr>
      </p:pic>
      <p:pic>
        <p:nvPicPr>
          <p:cNvPr id="8" name="Picture 10"/>
          <p:cNvPicPr>
            <a:picLocks noChangeAspect="1" noChangeArrowheads="1"/>
          </p:cNvPicPr>
          <p:nvPr/>
        </p:nvPicPr>
        <p:blipFill>
          <a:blip r:embed="rId3" cstate="print"/>
          <a:srcRect/>
          <a:stretch>
            <a:fillRect/>
          </a:stretch>
        </p:blipFill>
        <p:spPr bwMode="auto">
          <a:xfrm>
            <a:off x="2982144" y="5517232"/>
            <a:ext cx="1914525" cy="1340768"/>
          </a:xfrm>
          <a:prstGeom prst="rect">
            <a:avLst/>
          </a:prstGeom>
          <a:noFill/>
          <a:ln w="9525">
            <a:noFill/>
            <a:miter lim="800000"/>
            <a:headEnd/>
            <a:tailEnd/>
          </a:ln>
        </p:spPr>
      </p:pic>
      <p:pic>
        <p:nvPicPr>
          <p:cNvPr id="9" name="Picture 20"/>
          <p:cNvPicPr>
            <a:picLocks noChangeAspect="1" noChangeArrowheads="1"/>
          </p:cNvPicPr>
          <p:nvPr/>
        </p:nvPicPr>
        <p:blipFill>
          <a:blip r:embed="rId4" cstate="print"/>
          <a:srcRect/>
          <a:stretch>
            <a:fillRect/>
          </a:stretch>
        </p:blipFill>
        <p:spPr bwMode="auto">
          <a:xfrm>
            <a:off x="467544" y="3990975"/>
            <a:ext cx="2295525" cy="1038225"/>
          </a:xfrm>
          <a:prstGeom prst="rect">
            <a:avLst/>
          </a:prstGeom>
          <a:noFill/>
          <a:ln w="9525">
            <a:noFill/>
            <a:miter lim="800000"/>
            <a:headEnd/>
            <a:tailEnd/>
          </a:ln>
        </p:spPr>
      </p:pic>
      <p:pic>
        <p:nvPicPr>
          <p:cNvPr id="10" name="Picture 21"/>
          <p:cNvPicPr>
            <a:picLocks noChangeAspect="1" noChangeArrowheads="1"/>
          </p:cNvPicPr>
          <p:nvPr/>
        </p:nvPicPr>
        <p:blipFill>
          <a:blip r:embed="rId5" cstate="print"/>
          <a:srcRect/>
          <a:stretch>
            <a:fillRect/>
          </a:stretch>
        </p:blipFill>
        <p:spPr bwMode="auto">
          <a:xfrm>
            <a:off x="448494" y="5634038"/>
            <a:ext cx="2305050" cy="1000125"/>
          </a:xfrm>
          <a:prstGeom prst="rect">
            <a:avLst/>
          </a:prstGeom>
          <a:noFill/>
          <a:ln w="9525">
            <a:noFill/>
            <a:miter lim="800000"/>
            <a:headEnd/>
            <a:tailEnd/>
          </a:ln>
        </p:spPr>
      </p:pic>
      <p:pic>
        <p:nvPicPr>
          <p:cNvPr id="11" name="Picture 12"/>
          <p:cNvPicPr>
            <a:picLocks noChangeAspect="1" noChangeArrowheads="1"/>
          </p:cNvPicPr>
          <p:nvPr/>
        </p:nvPicPr>
        <p:blipFill>
          <a:blip r:embed="rId6" cstate="print"/>
          <a:srcRect/>
          <a:stretch>
            <a:fillRect/>
          </a:stretch>
        </p:blipFill>
        <p:spPr bwMode="auto">
          <a:xfrm>
            <a:off x="6876256" y="3501008"/>
            <a:ext cx="1541860" cy="1841026"/>
          </a:xfrm>
          <a:prstGeom prst="rect">
            <a:avLst/>
          </a:prstGeom>
          <a:noFill/>
          <a:ln w="9525">
            <a:noFill/>
            <a:miter lim="800000"/>
            <a:headEnd/>
            <a:tailEnd/>
          </a:ln>
        </p:spPr>
      </p:pic>
      <p:pic>
        <p:nvPicPr>
          <p:cNvPr id="12" name="Picture 13"/>
          <p:cNvPicPr>
            <a:picLocks noChangeAspect="1" noChangeArrowheads="1"/>
          </p:cNvPicPr>
          <p:nvPr/>
        </p:nvPicPr>
        <p:blipFill>
          <a:blip r:embed="rId7" cstate="print"/>
          <a:srcRect/>
          <a:stretch>
            <a:fillRect/>
          </a:stretch>
        </p:blipFill>
        <p:spPr bwMode="auto">
          <a:xfrm>
            <a:off x="7020272" y="5373216"/>
            <a:ext cx="1307554" cy="1284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Elementos de un espejo esférico</a:t>
            </a:r>
            <a:endParaRPr lang="es-CL" b="1" dirty="0">
              <a:solidFill>
                <a:srgbClr val="0070C0"/>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467544" y="2708920"/>
            <a:ext cx="5256584" cy="3248682"/>
          </a:xfrm>
          <a:prstGeom prst="rect">
            <a:avLst/>
          </a:prstGeom>
          <a:noFill/>
          <a:ln w="9525">
            <a:noFill/>
            <a:miter lim="800000"/>
            <a:headEnd/>
            <a:tailEnd/>
          </a:ln>
        </p:spPr>
      </p:pic>
      <p:grpSp>
        <p:nvGrpSpPr>
          <p:cNvPr id="6" name="54 Grupo"/>
          <p:cNvGrpSpPr>
            <a:grpSpLocks/>
          </p:cNvGrpSpPr>
          <p:nvPr/>
        </p:nvGrpSpPr>
        <p:grpSpPr bwMode="auto">
          <a:xfrm>
            <a:off x="5076056" y="548680"/>
            <a:ext cx="3571875" cy="2214562"/>
            <a:chOff x="4929190" y="1643062"/>
            <a:chExt cx="3571900" cy="2214562"/>
          </a:xfrm>
        </p:grpSpPr>
        <p:grpSp>
          <p:nvGrpSpPr>
            <p:cNvPr id="7" name="34 Grupo"/>
            <p:cNvGrpSpPr>
              <a:grpSpLocks/>
            </p:cNvGrpSpPr>
            <p:nvPr/>
          </p:nvGrpSpPr>
          <p:grpSpPr bwMode="auto">
            <a:xfrm>
              <a:off x="4929190" y="1643062"/>
              <a:ext cx="3571900" cy="2214562"/>
              <a:chOff x="1313764" y="1700211"/>
              <a:chExt cx="6795237" cy="4429125"/>
            </a:xfrm>
          </p:grpSpPr>
          <p:sp>
            <p:nvSpPr>
              <p:cNvPr id="11" name="10 Arco de bloque"/>
              <p:cNvSpPr/>
              <p:nvPr/>
            </p:nvSpPr>
            <p:spPr>
              <a:xfrm rot="5400000">
                <a:off x="2302024" y="1521339"/>
                <a:ext cx="4429125" cy="4786866"/>
              </a:xfrm>
              <a:prstGeom prst="blockArc">
                <a:avLst>
                  <a:gd name="adj1" fmla="val 10853309"/>
                  <a:gd name="adj2" fmla="val 21516229"/>
                  <a:gd name="adj3" fmla="val 2604"/>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cxnSp>
            <p:nvCxnSpPr>
              <p:cNvPr id="12" name="11 Conector recto"/>
              <p:cNvCxnSpPr>
                <a:stCxn id="11" idx="0"/>
                <a:endCxn id="11" idx="1"/>
              </p:cNvCxnSpPr>
              <p:nvPr/>
            </p:nvCxnSpPr>
            <p:spPr>
              <a:xfrm rot="10800000" flipH="1" flipV="1">
                <a:off x="4548296" y="1757361"/>
                <a:ext cx="21142" cy="4314825"/>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13" name="12 Conector recto"/>
              <p:cNvCxnSpPr/>
              <p:nvPr/>
            </p:nvCxnSpPr>
            <p:spPr>
              <a:xfrm rot="10800000">
                <a:off x="2929519" y="3913185"/>
                <a:ext cx="3856675" cy="3176"/>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14" name="13 CuadroTexto"/>
              <p:cNvSpPr txBox="1"/>
              <p:nvPr/>
            </p:nvSpPr>
            <p:spPr>
              <a:xfrm>
                <a:off x="3358374" y="4348162"/>
                <a:ext cx="631203" cy="676274"/>
              </a:xfrm>
              <a:prstGeom prst="rect">
                <a:avLst/>
              </a:prstGeom>
              <a:noFill/>
            </p:spPr>
            <p:txBody>
              <a:bodyPr wrap="none">
                <a:spAutoFit/>
              </a:bodyPr>
              <a:lstStyle/>
              <a:p>
                <a:pPr>
                  <a:defRPr/>
                </a:pPr>
                <a:r>
                  <a:rPr lang="es-ES" sz="1600" dirty="0">
                    <a:latin typeface="+mj-lt"/>
                  </a:rPr>
                  <a:t>C</a:t>
                </a:r>
                <a:endParaRPr lang="es-CL" sz="1600" dirty="0">
                  <a:latin typeface="+mj-lt"/>
                </a:endParaRPr>
              </a:p>
            </p:txBody>
          </p:sp>
          <p:sp>
            <p:nvSpPr>
              <p:cNvPr id="15" name="14 CuadroTexto"/>
              <p:cNvSpPr txBox="1"/>
              <p:nvPr/>
            </p:nvSpPr>
            <p:spPr>
              <a:xfrm>
                <a:off x="4844266" y="4341812"/>
                <a:ext cx="588921" cy="676274"/>
              </a:xfrm>
              <a:prstGeom prst="rect">
                <a:avLst/>
              </a:prstGeom>
              <a:noFill/>
            </p:spPr>
            <p:txBody>
              <a:bodyPr wrap="none">
                <a:spAutoFit/>
              </a:bodyPr>
              <a:lstStyle/>
              <a:p>
                <a:pPr>
                  <a:defRPr/>
                </a:pPr>
                <a:r>
                  <a:rPr lang="es-ES" sz="1600" dirty="0">
                    <a:latin typeface="+mj-lt"/>
                  </a:rPr>
                  <a:t>F</a:t>
                </a:r>
                <a:endParaRPr lang="es-CL" sz="1600" dirty="0">
                  <a:latin typeface="+mj-lt"/>
                </a:endParaRPr>
              </a:p>
            </p:txBody>
          </p:sp>
          <p:cxnSp>
            <p:nvCxnSpPr>
              <p:cNvPr id="16" name="15 Conector recto de flecha"/>
              <p:cNvCxnSpPr/>
              <p:nvPr/>
            </p:nvCxnSpPr>
            <p:spPr>
              <a:xfrm>
                <a:off x="5644595" y="3627435"/>
                <a:ext cx="1141600" cy="3176"/>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4572457" y="3627435"/>
                <a:ext cx="1072138"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5400000">
                <a:off x="3358950" y="2771773"/>
                <a:ext cx="2143124" cy="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3895953" y="2414585"/>
                <a:ext cx="295970" cy="336550"/>
              </a:xfrm>
              <a:prstGeom prst="rect">
                <a:avLst/>
              </a:prstGeom>
              <a:noFill/>
            </p:spPr>
            <p:txBody>
              <a:bodyPr wrap="none">
                <a:spAutoFit/>
              </a:bodyPr>
              <a:lstStyle/>
              <a:p>
                <a:pPr>
                  <a:defRPr/>
                </a:pPr>
                <a:r>
                  <a:rPr lang="es-CL" sz="1600" dirty="0">
                    <a:latin typeface="+mj-lt"/>
                  </a:rPr>
                  <a:t>R</a:t>
                </a:r>
              </a:p>
            </p:txBody>
          </p:sp>
          <p:sp>
            <p:nvSpPr>
              <p:cNvPr id="20" name="19 CuadroTexto"/>
              <p:cNvSpPr txBox="1"/>
              <p:nvPr/>
            </p:nvSpPr>
            <p:spPr>
              <a:xfrm>
                <a:off x="4711382" y="2986085"/>
                <a:ext cx="477177" cy="336550"/>
              </a:xfrm>
              <a:prstGeom prst="rect">
                <a:avLst/>
              </a:prstGeom>
              <a:noFill/>
            </p:spPr>
            <p:txBody>
              <a:bodyPr wrap="none">
                <a:spAutoFit/>
              </a:bodyPr>
              <a:lstStyle/>
              <a:p>
                <a:pPr>
                  <a:defRPr/>
                </a:pPr>
                <a:r>
                  <a:rPr lang="es-CL" sz="1600" dirty="0">
                    <a:latin typeface="+mj-lt"/>
                  </a:rPr>
                  <a:t>R/2</a:t>
                </a:r>
              </a:p>
            </p:txBody>
          </p:sp>
          <p:sp>
            <p:nvSpPr>
              <p:cNvPr id="21" name="20 CuadroTexto"/>
              <p:cNvSpPr txBox="1"/>
              <p:nvPr/>
            </p:nvSpPr>
            <p:spPr>
              <a:xfrm>
                <a:off x="5729158" y="2986085"/>
                <a:ext cx="477177" cy="336550"/>
              </a:xfrm>
              <a:prstGeom prst="rect">
                <a:avLst/>
              </a:prstGeom>
              <a:noFill/>
            </p:spPr>
            <p:txBody>
              <a:bodyPr wrap="none">
                <a:spAutoFit/>
              </a:bodyPr>
              <a:lstStyle/>
              <a:p>
                <a:pPr>
                  <a:defRPr/>
                </a:pPr>
                <a:r>
                  <a:rPr lang="es-CL" sz="1600" dirty="0">
                    <a:latin typeface="+mj-lt"/>
                  </a:rPr>
                  <a:t>R/2</a:t>
                </a:r>
              </a:p>
            </p:txBody>
          </p:sp>
          <p:cxnSp>
            <p:nvCxnSpPr>
              <p:cNvPr id="22" name="21 Conector recto de flecha"/>
              <p:cNvCxnSpPr>
                <a:stCxn id="14" idx="0"/>
              </p:cNvCxnSpPr>
              <p:nvPr/>
            </p:nvCxnSpPr>
            <p:spPr>
              <a:xfrm rot="5400000" flipH="1" flipV="1">
                <a:off x="3865674" y="3783323"/>
                <a:ext cx="374650" cy="755026"/>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stCxn id="15" idx="0"/>
              </p:cNvCxnSpPr>
              <p:nvPr/>
            </p:nvCxnSpPr>
            <p:spPr>
              <a:xfrm rot="5400000" flipH="1" flipV="1">
                <a:off x="5136365" y="4063107"/>
                <a:ext cx="282576" cy="274831"/>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1313764" y="3271835"/>
                <a:ext cx="2388902" cy="1168400"/>
              </a:xfrm>
              <a:prstGeom prst="rect">
                <a:avLst/>
              </a:prstGeom>
              <a:noFill/>
            </p:spPr>
            <p:txBody>
              <a:bodyPr wrap="none">
                <a:spAutoFit/>
              </a:bodyPr>
              <a:lstStyle/>
              <a:p>
                <a:pPr>
                  <a:defRPr/>
                </a:pPr>
                <a:r>
                  <a:rPr lang="es-CL" sz="1600" dirty="0">
                    <a:latin typeface="+mj-lt"/>
                  </a:rPr>
                  <a:t>Eje óptico o</a:t>
                </a:r>
              </a:p>
              <a:p>
                <a:pPr>
                  <a:defRPr/>
                </a:pPr>
                <a:r>
                  <a:rPr lang="es-CL" sz="1600" dirty="0">
                    <a:latin typeface="+mj-lt"/>
                  </a:rPr>
                  <a:t>Eje focal</a:t>
                </a:r>
              </a:p>
            </p:txBody>
          </p:sp>
          <p:sp>
            <p:nvSpPr>
              <p:cNvPr id="25" name="24 CuadroTexto"/>
              <p:cNvSpPr txBox="1"/>
              <p:nvPr/>
            </p:nvSpPr>
            <p:spPr>
              <a:xfrm>
                <a:off x="7498940" y="4364036"/>
                <a:ext cx="610061" cy="676276"/>
              </a:xfrm>
              <a:prstGeom prst="rect">
                <a:avLst/>
              </a:prstGeom>
              <a:noFill/>
            </p:spPr>
            <p:txBody>
              <a:bodyPr wrap="none">
                <a:spAutoFit/>
              </a:bodyPr>
              <a:lstStyle/>
              <a:p>
                <a:pPr>
                  <a:defRPr/>
                </a:pPr>
                <a:r>
                  <a:rPr lang="es-ES" sz="1600" dirty="0">
                    <a:latin typeface="+mj-lt"/>
                  </a:rPr>
                  <a:t>V</a:t>
                </a:r>
                <a:endParaRPr lang="es-CL" sz="1600" dirty="0">
                  <a:latin typeface="+mj-lt"/>
                </a:endParaRPr>
              </a:p>
            </p:txBody>
          </p:sp>
          <p:cxnSp>
            <p:nvCxnSpPr>
              <p:cNvPr id="26" name="25 Conector recto de flecha"/>
              <p:cNvCxnSpPr/>
              <p:nvPr/>
            </p:nvCxnSpPr>
            <p:spPr>
              <a:xfrm rot="16200000" flipV="1">
                <a:off x="7188448" y="3868776"/>
                <a:ext cx="285750" cy="806369"/>
              </a:xfrm>
              <a:prstGeom prst="straightConnector1">
                <a:avLst/>
              </a:prstGeom>
              <a:ln w="12700">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sp>
          <p:nvSpPr>
            <p:cNvPr id="8" name="7 Elipse"/>
            <p:cNvSpPr/>
            <p:nvPr/>
          </p:nvSpPr>
          <p:spPr>
            <a:xfrm>
              <a:off x="7776000"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sp>
          <p:nvSpPr>
            <p:cNvPr id="9" name="8 Elipse"/>
            <p:cNvSpPr/>
            <p:nvPr/>
          </p:nvSpPr>
          <p:spPr>
            <a:xfrm>
              <a:off x="6572264"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sp>
          <p:nvSpPr>
            <p:cNvPr id="10" name="9 Elipse"/>
            <p:cNvSpPr/>
            <p:nvPr/>
          </p:nvSpPr>
          <p:spPr>
            <a:xfrm>
              <a:off x="7143768" y="2714620"/>
              <a:ext cx="142876" cy="10800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p>
          </p:txBody>
        </p:sp>
      </p:grpSp>
      <p:sp>
        <p:nvSpPr>
          <p:cNvPr id="27" name="18 CuadroTexto"/>
          <p:cNvSpPr txBox="1">
            <a:spLocks noChangeArrowheads="1"/>
          </p:cNvSpPr>
          <p:nvPr/>
        </p:nvSpPr>
        <p:spPr bwMode="auto">
          <a:xfrm>
            <a:off x="5796136" y="2852936"/>
            <a:ext cx="2952328" cy="3293209"/>
          </a:xfrm>
          <a:prstGeom prst="rect">
            <a:avLst/>
          </a:prstGeom>
          <a:noFill/>
          <a:ln w="9525">
            <a:noFill/>
            <a:miter lim="800000"/>
            <a:headEnd/>
            <a:tailEnd/>
          </a:ln>
        </p:spPr>
        <p:txBody>
          <a:bodyPr wrap="square">
            <a:spAutoFit/>
          </a:bodyPr>
          <a:lstStyle/>
          <a:p>
            <a:r>
              <a:rPr lang="es-ES" sz="1600" b="1" dirty="0"/>
              <a:t>C</a:t>
            </a:r>
            <a:r>
              <a:rPr lang="es-ES" sz="1600" dirty="0"/>
              <a:t>: Centro de curvatura del  </a:t>
            </a:r>
          </a:p>
          <a:p>
            <a:r>
              <a:rPr lang="es-ES" sz="1600" dirty="0"/>
              <a:t>    espejo. Corresponde al </a:t>
            </a:r>
          </a:p>
          <a:p>
            <a:r>
              <a:rPr lang="es-ES" sz="1600" dirty="0"/>
              <a:t>    centro de la esfera que </a:t>
            </a:r>
            <a:endParaRPr lang="es-ES" sz="1600" dirty="0" smtClean="0"/>
          </a:p>
          <a:p>
            <a:r>
              <a:rPr lang="es-ES" sz="1600" dirty="0" smtClean="0"/>
              <a:t>    da origen </a:t>
            </a:r>
            <a:r>
              <a:rPr lang="es-ES" sz="1600" dirty="0"/>
              <a:t>al espejo</a:t>
            </a:r>
            <a:r>
              <a:rPr lang="es-ES" sz="1600" dirty="0" smtClean="0"/>
              <a:t>.</a:t>
            </a:r>
          </a:p>
          <a:p>
            <a:endParaRPr lang="es-CL" sz="1600" dirty="0"/>
          </a:p>
          <a:p>
            <a:r>
              <a:rPr lang="es-ES" sz="1600" b="1" dirty="0"/>
              <a:t>F</a:t>
            </a:r>
            <a:r>
              <a:rPr lang="es-ES" sz="1600" dirty="0"/>
              <a:t>: Foco. Punto medio </a:t>
            </a:r>
            <a:endParaRPr lang="es-ES" sz="1600" dirty="0" smtClean="0"/>
          </a:p>
          <a:p>
            <a:r>
              <a:rPr lang="es-ES" sz="1600" dirty="0" smtClean="0"/>
              <a:t>    entre el centro de </a:t>
            </a:r>
          </a:p>
          <a:p>
            <a:r>
              <a:rPr lang="es-ES" sz="1600" dirty="0" smtClean="0"/>
              <a:t>    curvatura y el </a:t>
            </a:r>
          </a:p>
          <a:p>
            <a:r>
              <a:rPr lang="es-ES" sz="1600" dirty="0" smtClean="0"/>
              <a:t>    </a:t>
            </a:r>
            <a:r>
              <a:rPr lang="es-ES" sz="1600" dirty="0"/>
              <a:t>espejo</a:t>
            </a:r>
            <a:r>
              <a:rPr lang="es-ES" sz="1600" dirty="0" smtClean="0"/>
              <a:t>.</a:t>
            </a:r>
          </a:p>
          <a:p>
            <a:endParaRPr lang="es-ES" sz="1600" dirty="0"/>
          </a:p>
          <a:p>
            <a:r>
              <a:rPr lang="es-ES" sz="1600" b="1" dirty="0"/>
              <a:t>V</a:t>
            </a:r>
            <a:r>
              <a:rPr lang="es-ES" sz="1600" dirty="0"/>
              <a:t>: Vértice. Punto en </a:t>
            </a:r>
            <a:endParaRPr lang="es-ES" sz="1600" dirty="0" smtClean="0"/>
          </a:p>
          <a:p>
            <a:r>
              <a:rPr lang="es-ES" sz="1600" dirty="0" smtClean="0"/>
              <a:t>    donde el eje óptico </a:t>
            </a:r>
          </a:p>
          <a:p>
            <a:r>
              <a:rPr lang="es-ES" sz="1600" dirty="0" smtClean="0"/>
              <a:t>    corta al espejo.</a:t>
            </a:r>
            <a:endParaRPr lang="es-CL"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a:solidFill>
                <a:srgbClr val="0070C0"/>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971600" y="2276872"/>
            <a:ext cx="7560840" cy="2357438"/>
          </a:xfrm>
          <a:prstGeom prst="rect">
            <a:avLst/>
          </a:prstGeom>
          <a:noFill/>
          <a:ln w="9525">
            <a:noFill/>
            <a:miter lim="800000"/>
            <a:headEnd/>
            <a:tailEnd/>
          </a:ln>
        </p:spPr>
        <p:txBody>
          <a:bodyPr/>
          <a:lstStyle/>
          <a:p>
            <a:pPr algn="just"/>
            <a:r>
              <a:rPr lang="es-ES" dirty="0"/>
              <a:t>Los “rayos notables” son cuatro rayos de luz que tienen la característica de reflejarse siguiendo siempre un mismo comportamiento, lo que nos permite conocer la dirección que estos rayos seguirán, luego de rebotar sobre la superficie del espejo. </a:t>
            </a:r>
          </a:p>
          <a:p>
            <a:pPr algn="just"/>
            <a:endParaRPr lang="es-ES" dirty="0"/>
          </a:p>
          <a:p>
            <a:pPr algn="just"/>
            <a:r>
              <a:rPr lang="es-ES" dirty="0"/>
              <a:t> </a:t>
            </a:r>
            <a:r>
              <a:rPr lang="es-ES" b="1" u="sng" dirty="0">
                <a:solidFill>
                  <a:srgbClr val="0070C0"/>
                </a:solidFill>
              </a:rPr>
              <a:t>1</a:t>
            </a:r>
            <a:r>
              <a:rPr lang="es-ES" b="1" u="sng" baseline="30000" dirty="0">
                <a:solidFill>
                  <a:srgbClr val="0070C0"/>
                </a:solidFill>
              </a:rPr>
              <a:t>er</a:t>
            </a:r>
            <a:r>
              <a:rPr lang="es-ES" b="1" u="sng" dirty="0">
                <a:solidFill>
                  <a:srgbClr val="0070C0"/>
                </a:solidFill>
              </a:rPr>
              <a:t> rayo notable</a:t>
            </a:r>
            <a:r>
              <a:rPr lang="es-ES" dirty="0"/>
              <a:t>: Rayo que viaja en dirección al foco y se refleja paralelo al eje óptico.</a:t>
            </a:r>
            <a:endParaRPr lang="es-CL" dirty="0"/>
          </a:p>
          <a:p>
            <a:pPr algn="just"/>
            <a:endParaRPr lang="es-CL" dirty="0"/>
          </a:p>
        </p:txBody>
      </p:sp>
      <p:pic>
        <p:nvPicPr>
          <p:cNvPr id="6" name="Picture 3"/>
          <p:cNvPicPr>
            <a:picLocks noChangeAspect="1" noChangeArrowheads="1"/>
          </p:cNvPicPr>
          <p:nvPr/>
        </p:nvPicPr>
        <p:blipFill>
          <a:blip r:embed="rId2" cstate="print"/>
          <a:srcRect/>
          <a:stretch>
            <a:fillRect/>
          </a:stretch>
        </p:blipFill>
        <p:spPr bwMode="auto">
          <a:xfrm>
            <a:off x="1115616" y="4653136"/>
            <a:ext cx="7376342"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smtClean="0">
              <a:solidFill>
                <a:srgbClr val="0070C0"/>
              </a:solidFill>
              <a:effectLst>
                <a:outerShdw blurRad="38100" dist="38100" dir="2700000" algn="tl">
                  <a:srgbClr val="000000">
                    <a:alpha val="43137"/>
                  </a:srgbClr>
                </a:outerShdw>
              </a:effectLst>
            </a:endParaRPr>
          </a:p>
        </p:txBody>
      </p:sp>
      <p:sp>
        <p:nvSpPr>
          <p:cNvPr id="5" name="Rectangle 4"/>
          <p:cNvSpPr>
            <a:spLocks noChangeArrowheads="1"/>
          </p:cNvSpPr>
          <p:nvPr/>
        </p:nvSpPr>
        <p:spPr bwMode="auto">
          <a:xfrm>
            <a:off x="755576" y="2204864"/>
            <a:ext cx="7920880" cy="3312368"/>
          </a:xfrm>
          <a:prstGeom prst="rect">
            <a:avLst/>
          </a:prstGeom>
          <a:noFill/>
          <a:ln w="9525">
            <a:noFill/>
            <a:miter lim="800000"/>
            <a:headEnd/>
            <a:tailEnd/>
          </a:ln>
        </p:spPr>
        <p:txBody>
          <a:bodyPr/>
          <a:lstStyle/>
          <a:p>
            <a:pPr algn="just"/>
            <a:r>
              <a:rPr lang="es-ES" sz="1600" b="1" u="sng" dirty="0">
                <a:solidFill>
                  <a:srgbClr val="0070C0"/>
                </a:solidFill>
              </a:rPr>
              <a:t>2º rayo notable</a:t>
            </a:r>
            <a:r>
              <a:rPr lang="es-ES" sz="1600" b="1" dirty="0">
                <a:solidFill>
                  <a:srgbClr val="0070C0"/>
                </a:solidFill>
              </a:rPr>
              <a:t>: </a:t>
            </a:r>
            <a:r>
              <a:rPr lang="es-ES" sz="1600" dirty="0"/>
              <a:t>Rayo que viaja paralelo al eje óptico y se refleja en aquella dirección que pasa por el foco.</a:t>
            </a:r>
            <a:endParaRPr lang="es-CL" sz="1600" dirty="0"/>
          </a:p>
          <a:p>
            <a:pPr algn="just"/>
            <a:r>
              <a:rPr lang="es-ES" dirty="0"/>
              <a:t> </a:t>
            </a:r>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r>
              <a:rPr lang="es-ES" sz="1600" b="1" u="sng" dirty="0" smtClean="0">
                <a:solidFill>
                  <a:srgbClr val="0070C0"/>
                </a:solidFill>
              </a:rPr>
              <a:t>3</a:t>
            </a:r>
            <a:r>
              <a:rPr lang="es-ES" sz="1600" b="1" u="sng" baseline="30000" dirty="0" smtClean="0">
                <a:solidFill>
                  <a:srgbClr val="0070C0"/>
                </a:solidFill>
              </a:rPr>
              <a:t>er</a:t>
            </a:r>
            <a:r>
              <a:rPr lang="es-ES" sz="1600" b="1" u="sng" dirty="0" smtClean="0">
                <a:solidFill>
                  <a:srgbClr val="0070C0"/>
                </a:solidFill>
              </a:rPr>
              <a:t> </a:t>
            </a:r>
            <a:r>
              <a:rPr lang="es-ES" sz="1600" b="1" u="sng" dirty="0">
                <a:solidFill>
                  <a:srgbClr val="0070C0"/>
                </a:solidFill>
              </a:rPr>
              <a:t>rayo notable</a:t>
            </a:r>
            <a:r>
              <a:rPr lang="es-ES" sz="1600" b="1" dirty="0">
                <a:solidFill>
                  <a:srgbClr val="0070C0"/>
                </a:solidFill>
              </a:rPr>
              <a:t>: </a:t>
            </a:r>
            <a:r>
              <a:rPr lang="es-ES" sz="1600" dirty="0"/>
              <a:t>Rayo que viaja en dirección al centro de curvatura y se refleja devolviéndose por la misma trayectoria.</a:t>
            </a:r>
            <a:endParaRPr lang="es-CL" sz="1600" dirty="0"/>
          </a:p>
          <a:p>
            <a:pPr algn="just"/>
            <a:endParaRPr lang="es-ES" dirty="0"/>
          </a:p>
          <a:p>
            <a:pPr algn="just"/>
            <a:endParaRPr lang="es-ES" dirty="0"/>
          </a:p>
          <a:p>
            <a:pPr algn="just"/>
            <a:endParaRPr lang="es-ES" dirty="0"/>
          </a:p>
        </p:txBody>
      </p:sp>
      <p:pic>
        <p:nvPicPr>
          <p:cNvPr id="6" name="Picture 4"/>
          <p:cNvPicPr>
            <a:picLocks noChangeAspect="1" noChangeArrowheads="1"/>
          </p:cNvPicPr>
          <p:nvPr/>
        </p:nvPicPr>
        <p:blipFill>
          <a:blip r:embed="rId2" cstate="print"/>
          <a:srcRect/>
          <a:stretch>
            <a:fillRect/>
          </a:stretch>
        </p:blipFill>
        <p:spPr bwMode="auto">
          <a:xfrm>
            <a:off x="2411760" y="2852936"/>
            <a:ext cx="5464175" cy="165618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2411760" y="5229200"/>
            <a:ext cx="5429250"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Rayos notables en espejos esféricos </a:t>
            </a:r>
            <a:endParaRPr lang="es-CL" dirty="0" smtClean="0">
              <a:solidFill>
                <a:srgbClr val="0070C0"/>
              </a:solidFill>
              <a:effectLst>
                <a:outerShdw blurRad="38100" dist="38100" dir="2700000" algn="tl">
                  <a:srgbClr val="000000">
                    <a:alpha val="43137"/>
                  </a:srgbClr>
                </a:outerShdw>
              </a:effectLst>
            </a:endParaRPr>
          </a:p>
        </p:txBody>
      </p:sp>
      <p:sp>
        <p:nvSpPr>
          <p:cNvPr id="8" name="7 Rectángulo"/>
          <p:cNvSpPr/>
          <p:nvPr/>
        </p:nvSpPr>
        <p:spPr>
          <a:xfrm>
            <a:off x="755576" y="2492897"/>
            <a:ext cx="7776864" cy="584775"/>
          </a:xfrm>
          <a:prstGeom prst="rect">
            <a:avLst/>
          </a:prstGeom>
        </p:spPr>
        <p:txBody>
          <a:bodyPr wrap="square">
            <a:spAutoFit/>
          </a:bodyPr>
          <a:lstStyle/>
          <a:p>
            <a:pPr algn="just"/>
            <a:r>
              <a:rPr lang="es-ES_tradnl" sz="1600" b="1" u="sng" dirty="0" smtClean="0">
                <a:solidFill>
                  <a:srgbClr val="0070C0"/>
                </a:solidFill>
              </a:rPr>
              <a:t>4º rayo notable</a:t>
            </a:r>
            <a:r>
              <a:rPr lang="es-ES_tradnl" sz="1600" b="1" dirty="0" smtClean="0">
                <a:solidFill>
                  <a:srgbClr val="0070C0"/>
                </a:solidFill>
              </a:rPr>
              <a:t>: </a:t>
            </a:r>
            <a:r>
              <a:rPr lang="es-ES_tradnl" sz="1600" dirty="0" smtClean="0"/>
              <a:t>Rayo que incide en el vértice del espejo. Se refleja siempre siguiendo la ley de reflexión.</a:t>
            </a:r>
            <a:endParaRPr lang="es-CL" sz="1600" dirty="0"/>
          </a:p>
        </p:txBody>
      </p:sp>
      <p:grpSp>
        <p:nvGrpSpPr>
          <p:cNvPr id="9" name="Group 1"/>
          <p:cNvGrpSpPr>
            <a:grpSpLocks noChangeAspect="1"/>
          </p:cNvGrpSpPr>
          <p:nvPr/>
        </p:nvGrpSpPr>
        <p:grpSpPr bwMode="auto">
          <a:xfrm>
            <a:off x="1259632" y="3429000"/>
            <a:ext cx="6604000" cy="2143125"/>
            <a:chOff x="1164" y="2293"/>
            <a:chExt cx="9638" cy="3128"/>
          </a:xfrm>
        </p:grpSpPr>
        <p:sp>
          <p:nvSpPr>
            <p:cNvPr id="10" name="AutoShape 9"/>
            <p:cNvSpPr>
              <a:spLocks noChangeAspect="1" noChangeArrowheads="1" noTextEdit="1"/>
            </p:cNvSpPr>
            <p:nvPr/>
          </p:nvSpPr>
          <p:spPr bwMode="auto">
            <a:xfrm>
              <a:off x="1164" y="2293"/>
              <a:ext cx="9638" cy="3128"/>
            </a:xfrm>
            <a:prstGeom prst="rect">
              <a:avLst/>
            </a:prstGeom>
            <a:noFill/>
            <a:ln w="9525">
              <a:noFill/>
              <a:miter lim="800000"/>
              <a:headEnd/>
              <a:tailEnd/>
            </a:ln>
          </p:spPr>
          <p:txBody>
            <a:bodyPr/>
            <a:lstStyle/>
            <a:p>
              <a:endParaRPr lang="es-CL"/>
            </a:p>
          </p:txBody>
        </p:sp>
        <p:pic>
          <p:nvPicPr>
            <p:cNvPr id="11" name="Picture 8"/>
            <p:cNvPicPr>
              <a:picLocks noChangeAspect="1" noChangeArrowheads="1"/>
            </p:cNvPicPr>
            <p:nvPr/>
          </p:nvPicPr>
          <p:blipFill>
            <a:blip r:embed="rId2" cstate="print"/>
            <a:srcRect/>
            <a:stretch>
              <a:fillRect/>
            </a:stretch>
          </p:blipFill>
          <p:spPr bwMode="auto">
            <a:xfrm>
              <a:off x="1164" y="2293"/>
              <a:ext cx="9632" cy="3128"/>
            </a:xfrm>
            <a:prstGeom prst="rect">
              <a:avLst/>
            </a:prstGeom>
            <a:noFill/>
            <a:ln w="19050">
              <a:solidFill>
                <a:srgbClr val="000000"/>
              </a:solidFill>
              <a:miter lim="800000"/>
              <a:headEnd/>
              <a:tailEnd/>
            </a:ln>
          </p:spPr>
        </p:pic>
        <p:sp>
          <p:nvSpPr>
            <p:cNvPr id="12" name="Line 7"/>
            <p:cNvSpPr>
              <a:spLocks noChangeShapeType="1"/>
            </p:cNvSpPr>
            <p:nvPr/>
          </p:nvSpPr>
          <p:spPr bwMode="auto">
            <a:xfrm>
              <a:off x="1432" y="2903"/>
              <a:ext cx="3005" cy="907"/>
            </a:xfrm>
            <a:prstGeom prst="line">
              <a:avLst/>
            </a:prstGeom>
            <a:noFill/>
            <a:ln w="19050">
              <a:solidFill>
                <a:srgbClr val="FF6600"/>
              </a:solidFill>
              <a:round/>
              <a:headEnd/>
              <a:tailEnd type="triangle" w="med" len="med"/>
            </a:ln>
          </p:spPr>
          <p:txBody>
            <a:bodyPr/>
            <a:lstStyle/>
            <a:p>
              <a:endParaRPr lang="es-CL"/>
            </a:p>
          </p:txBody>
        </p:sp>
        <p:sp>
          <p:nvSpPr>
            <p:cNvPr id="13" name="Line 6"/>
            <p:cNvSpPr>
              <a:spLocks noChangeShapeType="1"/>
            </p:cNvSpPr>
            <p:nvPr/>
          </p:nvSpPr>
          <p:spPr bwMode="auto">
            <a:xfrm flipH="1">
              <a:off x="2221" y="3855"/>
              <a:ext cx="2231" cy="684"/>
            </a:xfrm>
            <a:prstGeom prst="line">
              <a:avLst/>
            </a:prstGeom>
            <a:noFill/>
            <a:ln w="12700">
              <a:solidFill>
                <a:srgbClr val="FF6600"/>
              </a:solidFill>
              <a:round/>
              <a:headEnd/>
              <a:tailEnd type="triangle" w="med" len="med"/>
            </a:ln>
          </p:spPr>
          <p:txBody>
            <a:bodyPr/>
            <a:lstStyle/>
            <a:p>
              <a:endParaRPr lang="es-CL"/>
            </a:p>
          </p:txBody>
        </p:sp>
        <p:sp>
          <p:nvSpPr>
            <p:cNvPr id="14" name="Line 5"/>
            <p:cNvSpPr>
              <a:spLocks noChangeShapeType="1"/>
            </p:cNvSpPr>
            <p:nvPr/>
          </p:nvSpPr>
          <p:spPr bwMode="auto">
            <a:xfrm>
              <a:off x="1447" y="2903"/>
              <a:ext cx="1159" cy="357"/>
            </a:xfrm>
            <a:prstGeom prst="line">
              <a:avLst/>
            </a:prstGeom>
            <a:noFill/>
            <a:ln w="3175">
              <a:solidFill>
                <a:srgbClr val="FF6600"/>
              </a:solidFill>
              <a:round/>
              <a:headEnd/>
              <a:tailEnd type="triangle" w="med" len="med"/>
            </a:ln>
          </p:spPr>
          <p:txBody>
            <a:bodyPr/>
            <a:lstStyle/>
            <a:p>
              <a:endParaRPr lang="es-CL"/>
            </a:p>
          </p:txBody>
        </p:sp>
        <p:sp>
          <p:nvSpPr>
            <p:cNvPr id="15" name="Line 4"/>
            <p:cNvSpPr>
              <a:spLocks noChangeShapeType="1"/>
            </p:cNvSpPr>
            <p:nvPr/>
          </p:nvSpPr>
          <p:spPr bwMode="auto">
            <a:xfrm>
              <a:off x="7159" y="2933"/>
              <a:ext cx="2141" cy="892"/>
            </a:xfrm>
            <a:prstGeom prst="line">
              <a:avLst/>
            </a:prstGeom>
            <a:noFill/>
            <a:ln w="12700">
              <a:solidFill>
                <a:srgbClr val="FF6600"/>
              </a:solidFill>
              <a:round/>
              <a:headEnd/>
              <a:tailEnd type="triangle" w="med" len="med"/>
            </a:ln>
          </p:spPr>
          <p:txBody>
            <a:bodyPr/>
            <a:lstStyle/>
            <a:p>
              <a:endParaRPr lang="es-CL"/>
            </a:p>
          </p:txBody>
        </p:sp>
        <p:sp>
          <p:nvSpPr>
            <p:cNvPr id="16" name="Line 3"/>
            <p:cNvSpPr>
              <a:spLocks noChangeShapeType="1"/>
            </p:cNvSpPr>
            <p:nvPr/>
          </p:nvSpPr>
          <p:spPr bwMode="auto">
            <a:xfrm flipH="1">
              <a:off x="7589" y="3855"/>
              <a:ext cx="1696" cy="600"/>
            </a:xfrm>
            <a:prstGeom prst="line">
              <a:avLst/>
            </a:prstGeom>
            <a:noFill/>
            <a:ln w="12700">
              <a:solidFill>
                <a:srgbClr val="FF6600"/>
              </a:solidFill>
              <a:round/>
              <a:headEnd/>
              <a:tailEnd type="triangle" w="med" len="med"/>
            </a:ln>
          </p:spPr>
          <p:txBody>
            <a:bodyPr/>
            <a:lstStyle/>
            <a:p>
              <a:endParaRPr lang="es-CL"/>
            </a:p>
          </p:txBody>
        </p:sp>
        <p:sp>
          <p:nvSpPr>
            <p:cNvPr id="17" name="Line 2"/>
            <p:cNvSpPr>
              <a:spLocks noChangeShapeType="1"/>
            </p:cNvSpPr>
            <p:nvPr/>
          </p:nvSpPr>
          <p:spPr bwMode="auto">
            <a:xfrm>
              <a:off x="7144" y="2933"/>
              <a:ext cx="891" cy="357"/>
            </a:xfrm>
            <a:prstGeom prst="line">
              <a:avLst/>
            </a:prstGeom>
            <a:noFill/>
            <a:ln w="9525">
              <a:solidFill>
                <a:srgbClr val="FF6600"/>
              </a:solidFill>
              <a:round/>
              <a:headEnd/>
              <a:tailEnd type="triangle" w="med" len="med"/>
            </a:ln>
          </p:spPr>
          <p:txBody>
            <a:bodyPr/>
            <a:lstStyle/>
            <a:p>
              <a:endParaRPr lang="es-CL"/>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convexo </a:t>
            </a:r>
            <a:endParaRPr lang="es-CL" dirty="0">
              <a:solidFill>
                <a:srgbClr val="0070C0"/>
              </a:solidFill>
            </a:endParaRPr>
          </a:p>
        </p:txBody>
      </p:sp>
      <p:sp>
        <p:nvSpPr>
          <p:cNvPr id="5" name="Rectangle 4"/>
          <p:cNvSpPr>
            <a:spLocks noChangeArrowheads="1"/>
          </p:cNvSpPr>
          <p:nvPr/>
        </p:nvSpPr>
        <p:spPr bwMode="auto">
          <a:xfrm>
            <a:off x="827584" y="2348880"/>
            <a:ext cx="7776864" cy="2937495"/>
          </a:xfrm>
          <a:prstGeom prst="rect">
            <a:avLst/>
          </a:prstGeom>
          <a:noFill/>
          <a:ln w="9525">
            <a:noFill/>
            <a:miter lim="800000"/>
            <a:headEnd/>
            <a:tailEnd/>
          </a:ln>
        </p:spPr>
        <p:txBody>
          <a:bodyPr/>
          <a:lstStyle/>
          <a:p>
            <a:pPr algn="just"/>
            <a:r>
              <a:rPr lang="es-ES" sz="1600" dirty="0"/>
              <a:t>La imagen que se forma en un espejo esférico se encuentra trazando dos de los cuatro rayos notables que ya conocemos.</a:t>
            </a:r>
          </a:p>
          <a:p>
            <a:pPr algn="just"/>
            <a:endParaRPr lang="es-ES" sz="1600" dirty="0"/>
          </a:p>
          <a:p>
            <a:pPr algn="just"/>
            <a:r>
              <a:rPr lang="es-ES" sz="1600" dirty="0"/>
              <a:t>Espejo convexo</a:t>
            </a:r>
            <a:r>
              <a:rPr lang="es-ES_tradnl" sz="1600" dirty="0"/>
              <a:t>: cualquiera sea la posición del objeto frente al espejo, </a:t>
            </a:r>
            <a:r>
              <a:rPr lang="es-ES_tradnl" sz="1600" u="sng" dirty="0"/>
              <a:t>siempre</a:t>
            </a:r>
            <a:r>
              <a:rPr lang="es-ES_tradnl" sz="1600" dirty="0"/>
              <a:t> tendrá una imagen </a:t>
            </a:r>
            <a:r>
              <a:rPr lang="es-ES_tradnl" sz="1600" b="1" dirty="0"/>
              <a:t>virtual, derecha y de menor tamaño</a:t>
            </a:r>
            <a:r>
              <a:rPr lang="es-ES_tradnl" sz="1600" b="1" i="1" dirty="0"/>
              <a:t>.</a:t>
            </a:r>
          </a:p>
          <a:p>
            <a:pPr algn="just"/>
            <a:endParaRPr lang="es-ES_tradnl" sz="1600" b="1" i="1" dirty="0"/>
          </a:p>
          <a:p>
            <a:pPr algn="just"/>
            <a:r>
              <a:rPr lang="es-ES_tradnl" sz="1600" dirty="0"/>
              <a:t>Fíjate en la imagen del fotógrafo:</a:t>
            </a:r>
            <a:endParaRPr lang="es-CL" sz="1600" dirty="0"/>
          </a:p>
          <a:p>
            <a:pPr algn="just"/>
            <a:endParaRPr lang="es-ES"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CL" dirty="0"/>
          </a:p>
        </p:txBody>
      </p:sp>
      <p:pic>
        <p:nvPicPr>
          <p:cNvPr id="6" name="Picture 3"/>
          <p:cNvPicPr>
            <a:picLocks noChangeAspect="1" noChangeArrowheads="1"/>
          </p:cNvPicPr>
          <p:nvPr/>
        </p:nvPicPr>
        <p:blipFill>
          <a:blip r:embed="rId3" cstate="print"/>
          <a:srcRect/>
          <a:stretch>
            <a:fillRect/>
          </a:stretch>
        </p:blipFill>
        <p:spPr bwMode="auto">
          <a:xfrm>
            <a:off x="1187624" y="4221088"/>
            <a:ext cx="3544887" cy="2332310"/>
          </a:xfrm>
          <a:prstGeom prst="rect">
            <a:avLst/>
          </a:prstGeom>
          <a:noFill/>
          <a:ln w="19050">
            <a:solidFill>
              <a:srgbClr val="000000"/>
            </a:solidFill>
            <a:miter lim="800000"/>
            <a:headEnd/>
            <a:tailEnd/>
          </a:ln>
        </p:spPr>
      </p:pic>
      <p:graphicFrame>
        <p:nvGraphicFramePr>
          <p:cNvPr id="70658" name="Object 4"/>
          <p:cNvGraphicFramePr>
            <a:graphicFrameLocks noChangeAspect="1"/>
          </p:cNvGraphicFramePr>
          <p:nvPr/>
        </p:nvGraphicFramePr>
        <p:xfrm>
          <a:off x="5364088" y="3933056"/>
          <a:ext cx="2598737" cy="2562225"/>
        </p:xfrm>
        <a:graphic>
          <a:graphicData uri="http://schemas.openxmlformats.org/presentationml/2006/ole">
            <mc:AlternateContent xmlns:mc="http://schemas.openxmlformats.org/markup-compatibility/2006">
              <mc:Choice xmlns:v="urn:schemas-microsoft-com:vml" Requires="v">
                <p:oleObj spid="_x0000_s70661" r:id="rId4" imgW="2715004" imgH="2685714" progId="">
                  <p:embed/>
                </p:oleObj>
              </mc:Choice>
              <mc:Fallback>
                <p:oleObj r:id="rId4" imgW="2715004" imgH="2685714"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933056"/>
                        <a:ext cx="2598737" cy="2562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a:solidFill>
                <a:srgbClr val="0070C0"/>
              </a:solidFill>
            </a:endParaRPr>
          </a:p>
        </p:txBody>
      </p:sp>
      <p:sp>
        <p:nvSpPr>
          <p:cNvPr id="5" name="Rectangle 4"/>
          <p:cNvSpPr>
            <a:spLocks noChangeArrowheads="1"/>
          </p:cNvSpPr>
          <p:nvPr/>
        </p:nvSpPr>
        <p:spPr bwMode="auto">
          <a:xfrm>
            <a:off x="755576" y="2276872"/>
            <a:ext cx="7920880" cy="3009503"/>
          </a:xfrm>
          <a:prstGeom prst="rect">
            <a:avLst/>
          </a:prstGeom>
          <a:noFill/>
          <a:ln w="9525">
            <a:noFill/>
            <a:miter lim="800000"/>
            <a:headEnd/>
            <a:tailEnd/>
          </a:ln>
        </p:spPr>
        <p:txBody>
          <a:bodyPr/>
          <a:lstStyle/>
          <a:p>
            <a:pPr algn="just"/>
            <a:r>
              <a:rPr lang="es-ES_tradnl" sz="1600" dirty="0"/>
              <a:t>En los espejos cóncavos, el tipo de imagen que se forma dependerá de la distancia a la que se coloque el objeto frente al espejo; hay cinco posibilidades.</a:t>
            </a:r>
            <a:endParaRPr lang="es-CL" sz="1600" dirty="0"/>
          </a:p>
          <a:p>
            <a:pPr algn="just"/>
            <a:endParaRPr lang="es-ES" sz="1600" dirty="0"/>
          </a:p>
          <a:p>
            <a:pPr marL="342900" indent="-342900" algn="just">
              <a:buAutoNum type="arabicParenR"/>
            </a:pPr>
            <a:r>
              <a:rPr lang="es-ES_tradnl" sz="1600" dirty="0" smtClean="0"/>
              <a:t>El </a:t>
            </a:r>
            <a:r>
              <a:rPr lang="es-ES_tradnl" sz="1600" dirty="0"/>
              <a:t>objeto se encuentra más atrás del centro de curvatura, es decir, </a:t>
            </a:r>
            <a:r>
              <a:rPr lang="es-ES_tradnl" sz="1600" dirty="0" smtClean="0"/>
              <a:t>entre C </a:t>
            </a:r>
            <a:r>
              <a:rPr lang="es-ES_tradnl" sz="1600" dirty="0"/>
              <a:t>y el infinito:</a:t>
            </a:r>
            <a:endParaRPr lang="es-CL"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4" descr="C:\Documents and Settings\mauricio.romero\Mis documentos\Mis imágenes\A_reflexionEspejoConcavo.gif"/>
          <p:cNvPicPr>
            <a:picLocks noChangeAspect="1" noChangeArrowheads="1" noCrop="1"/>
          </p:cNvPicPr>
          <p:nvPr/>
        </p:nvPicPr>
        <p:blipFill>
          <a:blip r:embed="rId2" cstate="print"/>
          <a:srcRect/>
          <a:stretch>
            <a:fillRect/>
          </a:stretch>
        </p:blipFill>
        <p:spPr bwMode="auto">
          <a:xfrm>
            <a:off x="3707904" y="3717032"/>
            <a:ext cx="3630612" cy="2379662"/>
          </a:xfrm>
          <a:prstGeom prst="rect">
            <a:avLst/>
          </a:prstGeom>
          <a:noFill/>
          <a:ln w="9525">
            <a:noFill/>
            <a:miter lim="800000"/>
            <a:headEnd/>
            <a:tailEnd/>
          </a:ln>
        </p:spPr>
      </p:pic>
      <p:sp>
        <p:nvSpPr>
          <p:cNvPr id="7" name="18 CuadroTexto"/>
          <p:cNvSpPr txBox="1">
            <a:spLocks noChangeArrowheads="1"/>
          </p:cNvSpPr>
          <p:nvPr/>
        </p:nvSpPr>
        <p:spPr bwMode="auto">
          <a:xfrm>
            <a:off x="827584" y="4221088"/>
            <a:ext cx="2736304" cy="1754326"/>
          </a:xfrm>
          <a:prstGeom prst="rect">
            <a:avLst/>
          </a:prstGeom>
          <a:noFill/>
          <a:ln w="9525">
            <a:noFill/>
            <a:miter lim="800000"/>
            <a:headEnd/>
            <a:tailEnd/>
          </a:ln>
        </p:spPr>
        <p:txBody>
          <a:bodyPr wrap="square">
            <a:spAutoFit/>
          </a:bodyPr>
          <a:lstStyle/>
          <a:p>
            <a:r>
              <a:rPr lang="es-ES_tradnl" b="1" dirty="0"/>
              <a:t>La imagen que se forma </a:t>
            </a:r>
            <a:r>
              <a:rPr lang="es-ES_tradnl" b="1" dirty="0" smtClean="0"/>
              <a:t>será:</a:t>
            </a:r>
          </a:p>
          <a:p>
            <a:pPr>
              <a:buFont typeface="Arial" pitchFamily="34" charset="0"/>
              <a:buChar char="•"/>
            </a:pPr>
            <a:r>
              <a:rPr lang="es-ES_tradnl" b="1" dirty="0" smtClean="0"/>
              <a:t>Real</a:t>
            </a:r>
          </a:p>
          <a:p>
            <a:pPr>
              <a:buFont typeface="Arial" pitchFamily="34" charset="0"/>
              <a:buChar char="•"/>
            </a:pPr>
            <a:r>
              <a:rPr lang="es-ES_tradnl" b="1" dirty="0" smtClean="0"/>
              <a:t>Invertida</a:t>
            </a:r>
          </a:p>
          <a:p>
            <a:pPr>
              <a:buFont typeface="Arial" pitchFamily="34" charset="0"/>
              <a:buChar char="•"/>
            </a:pPr>
            <a:r>
              <a:rPr lang="es-ES_tradnl" b="1" dirty="0" smtClean="0"/>
              <a:t>Menor tamaño </a:t>
            </a:r>
            <a:r>
              <a:rPr lang="es-ES_tradnl" b="1" dirty="0"/>
              <a:t>que </a:t>
            </a:r>
            <a:r>
              <a:rPr lang="es-ES_tradnl" b="1" dirty="0" smtClean="0"/>
              <a:t> </a:t>
            </a:r>
          </a:p>
          <a:p>
            <a:r>
              <a:rPr lang="es-ES_tradnl" b="1" dirty="0" smtClean="0"/>
              <a:t> el </a:t>
            </a:r>
            <a:r>
              <a:rPr lang="es-ES_tradnl" b="1" dirty="0"/>
              <a:t>objeto.</a:t>
            </a:r>
            <a:endParaRPr lang="es-CL"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539552" y="2420888"/>
            <a:ext cx="7704856" cy="2865487"/>
          </a:xfrm>
          <a:prstGeom prst="rect">
            <a:avLst/>
          </a:prstGeom>
          <a:noFill/>
          <a:ln w="9525">
            <a:noFill/>
            <a:miter lim="800000"/>
            <a:headEnd/>
            <a:tailEnd/>
          </a:ln>
        </p:spPr>
        <p:txBody>
          <a:bodyPr/>
          <a:lstStyle/>
          <a:p>
            <a:pPr algn="just"/>
            <a:r>
              <a:rPr lang="es-ES_tradnl" sz="1600" dirty="0"/>
              <a:t>2) El objeto se encuentra justo en el centro de curvatura del espejo:</a:t>
            </a:r>
            <a:endParaRPr lang="es-CL" sz="1600" dirty="0"/>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2" descr="C:\Documents and Settings\mauricio.romero\Mis documentos\Mis imágenes\A_reflexionEspejoConcaEnC.gif"/>
          <p:cNvPicPr>
            <a:picLocks noChangeAspect="1" noChangeArrowheads="1" noCrop="1"/>
          </p:cNvPicPr>
          <p:nvPr/>
        </p:nvPicPr>
        <p:blipFill>
          <a:blip r:embed="rId2" cstate="print"/>
          <a:srcRect/>
          <a:stretch>
            <a:fillRect/>
          </a:stretch>
        </p:blipFill>
        <p:spPr bwMode="auto">
          <a:xfrm>
            <a:off x="4211960" y="3068960"/>
            <a:ext cx="3814763" cy="2500312"/>
          </a:xfrm>
          <a:prstGeom prst="rect">
            <a:avLst/>
          </a:prstGeom>
          <a:noFill/>
          <a:ln w="9525">
            <a:noFill/>
            <a:miter lim="800000"/>
            <a:headEnd/>
            <a:tailEnd/>
          </a:ln>
        </p:spPr>
      </p:pic>
      <p:sp>
        <p:nvSpPr>
          <p:cNvPr id="7" name="18 CuadroTexto"/>
          <p:cNvSpPr txBox="1">
            <a:spLocks noChangeArrowheads="1"/>
          </p:cNvSpPr>
          <p:nvPr/>
        </p:nvSpPr>
        <p:spPr bwMode="auto">
          <a:xfrm>
            <a:off x="571500" y="3068961"/>
            <a:ext cx="3712467" cy="2031325"/>
          </a:xfrm>
          <a:prstGeom prst="rect">
            <a:avLst/>
          </a:prstGeom>
          <a:noFill/>
          <a:ln w="9525">
            <a:noFill/>
            <a:miter lim="800000"/>
            <a:headEnd/>
            <a:tailEnd/>
          </a:ln>
        </p:spPr>
        <p:txBody>
          <a:bodyPr wrap="square">
            <a:spAutoFit/>
          </a:bodyPr>
          <a:lstStyle/>
          <a:p>
            <a:r>
              <a:rPr lang="es-ES_tradnl" b="1" dirty="0"/>
              <a:t>La imagen que se forma </a:t>
            </a:r>
            <a:r>
              <a:rPr lang="es-ES_tradnl" b="1" dirty="0" smtClean="0"/>
              <a:t>será:</a:t>
            </a:r>
          </a:p>
          <a:p>
            <a:endParaRPr lang="es-ES_tradnl" b="1" dirty="0" smtClean="0"/>
          </a:p>
          <a:p>
            <a:pPr>
              <a:buFont typeface="Arial" pitchFamily="34" charset="0"/>
              <a:buChar char="•"/>
            </a:pPr>
            <a:r>
              <a:rPr lang="es-ES_tradnl" b="1" dirty="0" smtClean="0"/>
              <a:t>Real</a:t>
            </a:r>
          </a:p>
          <a:p>
            <a:pPr>
              <a:buFont typeface="Arial" pitchFamily="34" charset="0"/>
              <a:buChar char="•"/>
            </a:pPr>
            <a:r>
              <a:rPr lang="es-ES_tradnl" b="1" dirty="0" smtClean="0"/>
              <a:t>Invertida</a:t>
            </a:r>
          </a:p>
          <a:p>
            <a:pPr>
              <a:buFont typeface="Arial" pitchFamily="34" charset="0"/>
              <a:buChar char="•"/>
            </a:pPr>
            <a:r>
              <a:rPr lang="es-ES_tradnl" b="1" dirty="0" smtClean="0"/>
              <a:t>Igual </a:t>
            </a:r>
            <a:r>
              <a:rPr lang="es-ES_tradnl" b="1" dirty="0"/>
              <a:t>tamaño que </a:t>
            </a:r>
            <a:r>
              <a:rPr lang="es-ES_tradnl" b="1" dirty="0" smtClean="0"/>
              <a:t>el </a:t>
            </a:r>
          </a:p>
          <a:p>
            <a:r>
              <a:rPr lang="es-ES_tradnl" b="1" dirty="0" smtClean="0"/>
              <a:t> objeto</a:t>
            </a:r>
            <a:r>
              <a:rPr lang="es-ES_tradnl" b="1" dirty="0"/>
              <a:t>.</a:t>
            </a:r>
            <a:endParaRPr lang="es-CL"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¿Qué es la LUZ?</a:t>
            </a:r>
            <a:endParaRPr lang="es-CL" dirty="0"/>
          </a:p>
        </p:txBody>
      </p:sp>
      <p:sp>
        <p:nvSpPr>
          <p:cNvPr id="4" name="3 CuadroTexto"/>
          <p:cNvSpPr txBox="1"/>
          <p:nvPr/>
        </p:nvSpPr>
        <p:spPr>
          <a:xfrm>
            <a:off x="467544" y="1844824"/>
            <a:ext cx="8208912" cy="1477328"/>
          </a:xfrm>
          <a:prstGeom prst="rect">
            <a:avLst/>
          </a:prstGeom>
          <a:noFill/>
        </p:spPr>
        <p:txBody>
          <a:bodyPr wrap="square" rtlCol="0">
            <a:spAutoFit/>
          </a:bodyPr>
          <a:lstStyle/>
          <a:p>
            <a:r>
              <a:rPr lang="es-ES_tradnl" dirty="0" smtClean="0"/>
              <a:t>Es </a:t>
            </a:r>
            <a:r>
              <a:rPr lang="es-CL" dirty="0" smtClean="0"/>
              <a:t>una forma de radiación electromagnética, </a:t>
            </a:r>
            <a:r>
              <a:rPr lang="es-ES_tradnl" dirty="0" smtClean="0"/>
              <a:t>llamada </a:t>
            </a:r>
            <a:r>
              <a:rPr lang="es-ES_tradnl" b="1" dirty="0" smtClean="0"/>
              <a:t>energía </a:t>
            </a:r>
            <a:r>
              <a:rPr lang="es-CL" b="1" dirty="0" smtClean="0"/>
              <a:t>radiante,</a:t>
            </a:r>
            <a:r>
              <a:rPr lang="es-ES_tradnl" dirty="0" smtClean="0"/>
              <a:t> </a:t>
            </a:r>
            <a:r>
              <a:rPr lang="es-ES_tradnl" dirty="0"/>
              <a:t>que </a:t>
            </a:r>
            <a:r>
              <a:rPr lang="es-ES_tradnl" dirty="0" smtClean="0"/>
              <a:t>es </a:t>
            </a:r>
            <a:r>
              <a:rPr lang="es-CL" dirty="0" smtClean="0"/>
              <a:t>capaz de excitar la retina del ojo humano y, en consecuencia, </a:t>
            </a:r>
            <a:r>
              <a:rPr lang="es-ES_tradnl" b="1" dirty="0" smtClean="0"/>
              <a:t>nos </a:t>
            </a:r>
            <a:r>
              <a:rPr lang="es-ES_tradnl" b="1" dirty="0"/>
              <a:t>permite</a:t>
            </a:r>
            <a:r>
              <a:rPr lang="es-ES_tradnl" dirty="0"/>
              <a:t> </a:t>
            </a:r>
            <a:r>
              <a:rPr lang="es-ES_tradnl" b="1" dirty="0"/>
              <a:t>ver los objetos que nos </a:t>
            </a:r>
            <a:r>
              <a:rPr lang="es-ES_tradnl" b="1" dirty="0" smtClean="0"/>
              <a:t>rodean</a:t>
            </a:r>
            <a:r>
              <a:rPr lang="es-ES_tradnl" dirty="0" smtClean="0"/>
              <a:t>.</a:t>
            </a:r>
          </a:p>
          <a:p>
            <a:pPr>
              <a:buClr>
                <a:schemeClr val="accent1"/>
              </a:buClr>
            </a:pPr>
            <a:endParaRPr lang="es-ES_tradnl" dirty="0" smtClean="0"/>
          </a:p>
          <a:p>
            <a:pPr>
              <a:buClr>
                <a:schemeClr val="accent1"/>
              </a:buClr>
              <a:buFont typeface="Arial" pitchFamily="34" charset="0"/>
              <a:buChar char="•"/>
            </a:pPr>
            <a:r>
              <a:rPr lang="es-ES_tradnl" dirty="0" smtClean="0"/>
              <a:t>La </a:t>
            </a:r>
            <a:r>
              <a:rPr lang="es-ES_tradnl" dirty="0"/>
              <a:t>luz </a:t>
            </a:r>
            <a:r>
              <a:rPr lang="es-ES_tradnl" b="1" dirty="0"/>
              <a:t>proviene</a:t>
            </a:r>
            <a:r>
              <a:rPr lang="es-ES_tradnl" dirty="0"/>
              <a:t> de una “</a:t>
            </a:r>
            <a:r>
              <a:rPr lang="es-ES_tradnl" b="1" dirty="0"/>
              <a:t>fuente de luz</a:t>
            </a:r>
            <a:r>
              <a:rPr lang="es-ES_tradnl" dirty="0"/>
              <a:t>”. </a:t>
            </a:r>
            <a:endParaRPr lang="es-ES_tradnl" dirty="0" smtClean="0"/>
          </a:p>
        </p:txBody>
      </p:sp>
      <p:pic>
        <p:nvPicPr>
          <p:cNvPr id="5" name="Picture 40"/>
          <p:cNvPicPr>
            <a:picLocks noChangeAspect="1" noChangeArrowheads="1"/>
          </p:cNvPicPr>
          <p:nvPr/>
        </p:nvPicPr>
        <p:blipFill>
          <a:blip r:embed="rId2" cstate="print"/>
          <a:srcRect/>
          <a:stretch>
            <a:fillRect/>
          </a:stretch>
        </p:blipFill>
        <p:spPr bwMode="auto">
          <a:xfrm rot="21388066">
            <a:off x="379474" y="4611062"/>
            <a:ext cx="1028700" cy="1847850"/>
          </a:xfrm>
          <a:prstGeom prst="rect">
            <a:avLst/>
          </a:prstGeom>
          <a:noFill/>
          <a:ln w="9525">
            <a:noFill/>
            <a:miter lim="800000"/>
            <a:headEnd/>
            <a:tailEnd/>
          </a:ln>
        </p:spPr>
      </p:pic>
      <p:pic>
        <p:nvPicPr>
          <p:cNvPr id="6" name="Picture 20"/>
          <p:cNvPicPr>
            <a:picLocks noChangeAspect="1" noChangeArrowheads="1"/>
          </p:cNvPicPr>
          <p:nvPr/>
        </p:nvPicPr>
        <p:blipFill>
          <a:blip r:embed="rId3" cstate="print"/>
          <a:srcRect/>
          <a:stretch>
            <a:fillRect/>
          </a:stretch>
        </p:blipFill>
        <p:spPr bwMode="auto">
          <a:xfrm>
            <a:off x="3491880" y="4509120"/>
            <a:ext cx="1190625" cy="1857375"/>
          </a:xfrm>
          <a:prstGeom prst="rect">
            <a:avLst/>
          </a:prstGeom>
          <a:noFill/>
          <a:ln w="9525">
            <a:noFill/>
            <a:miter lim="800000"/>
            <a:headEnd/>
            <a:tailEnd/>
          </a:ln>
        </p:spPr>
      </p:pic>
      <p:pic>
        <p:nvPicPr>
          <p:cNvPr id="7" name="Picture 35" descr="https://encrypted-tbn3.google.com/images?q=tbn:ANd9GcTx7Lypykm3v7UPZ-kPW1JaG2Zs5S5CpUwFD55DYvClWhHxhKsDoQ"/>
          <p:cNvPicPr>
            <a:picLocks noChangeAspect="1" noChangeArrowheads="1"/>
          </p:cNvPicPr>
          <p:nvPr/>
        </p:nvPicPr>
        <p:blipFill>
          <a:blip r:embed="rId4" cstate="print"/>
          <a:srcRect/>
          <a:stretch>
            <a:fillRect/>
          </a:stretch>
        </p:blipFill>
        <p:spPr bwMode="auto">
          <a:xfrm>
            <a:off x="5868144" y="2996952"/>
            <a:ext cx="2643188" cy="1979612"/>
          </a:xfrm>
          <a:prstGeom prst="rect">
            <a:avLst/>
          </a:prstGeom>
          <a:noFill/>
          <a:ln w="9525">
            <a:noFill/>
            <a:miter lim="800000"/>
            <a:headEnd/>
            <a:tailEnd/>
          </a:ln>
        </p:spPr>
      </p:pic>
      <p:pic>
        <p:nvPicPr>
          <p:cNvPr id="8" name="Picture 42" descr="https://encrypted-tbn2.google.com/images?q=tbn:ANd9GcT8CmoxoY_eOAbQWZPNSkR-lHckWY1tgcurUeUX8CEMQt0XO40H"/>
          <p:cNvPicPr>
            <a:picLocks noChangeAspect="1" noChangeArrowheads="1"/>
          </p:cNvPicPr>
          <p:nvPr/>
        </p:nvPicPr>
        <p:blipFill>
          <a:blip r:embed="rId5" cstate="print"/>
          <a:srcRect/>
          <a:stretch>
            <a:fillRect/>
          </a:stretch>
        </p:blipFill>
        <p:spPr bwMode="auto">
          <a:xfrm rot="305703">
            <a:off x="1332586" y="3595903"/>
            <a:ext cx="2214563" cy="1741487"/>
          </a:xfrm>
          <a:prstGeom prst="rect">
            <a:avLst/>
          </a:prstGeom>
          <a:noFill/>
          <a:ln w="9525">
            <a:noFill/>
            <a:miter lim="800000"/>
            <a:headEnd/>
            <a:tailEnd/>
          </a:ln>
        </p:spPr>
      </p:pic>
      <p:pic>
        <p:nvPicPr>
          <p:cNvPr id="9" name="Picture 17" descr="https://encrypted-tbn2.google.com/images?q=tbn:ANd9GcSBPjcSn1a-AICGYS5xFX6aG4CaqHTfWZc62r4Z8dMn7hg5HBT8wQ"/>
          <p:cNvPicPr>
            <a:picLocks noChangeAspect="1" noChangeArrowheads="1"/>
          </p:cNvPicPr>
          <p:nvPr/>
        </p:nvPicPr>
        <p:blipFill>
          <a:blip r:embed="rId6" cstate="print"/>
          <a:srcRect/>
          <a:stretch>
            <a:fillRect/>
          </a:stretch>
        </p:blipFill>
        <p:spPr bwMode="auto">
          <a:xfrm rot="163706">
            <a:off x="4759812" y="4946366"/>
            <a:ext cx="15240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5" name="Rectangle 4"/>
          <p:cNvSpPr>
            <a:spLocks noChangeArrowheads="1"/>
          </p:cNvSpPr>
          <p:nvPr/>
        </p:nvSpPr>
        <p:spPr bwMode="auto">
          <a:xfrm>
            <a:off x="611560" y="2348880"/>
            <a:ext cx="7848872" cy="2937495"/>
          </a:xfrm>
          <a:prstGeom prst="rect">
            <a:avLst/>
          </a:prstGeom>
          <a:noFill/>
          <a:ln w="9525">
            <a:noFill/>
            <a:miter lim="800000"/>
            <a:headEnd/>
            <a:tailEnd/>
          </a:ln>
        </p:spPr>
        <p:txBody>
          <a:bodyPr/>
          <a:lstStyle/>
          <a:p>
            <a:r>
              <a:rPr lang="es-ES_tradnl" sz="1600" dirty="0"/>
              <a:t>3) El objeto se encuentra entre el centro de curvatura y el foco:</a:t>
            </a:r>
            <a:endParaRPr lang="es-CL" sz="1600" dirty="0"/>
          </a:p>
          <a:p>
            <a:endParaRPr lang="es-ES" sz="1600" dirty="0"/>
          </a:p>
          <a:p>
            <a:r>
              <a:rPr lang="es-ES" sz="1600" dirty="0"/>
              <a:t> </a:t>
            </a:r>
            <a:endParaRPr lang="es-CL" sz="1600" dirty="0"/>
          </a:p>
          <a:p>
            <a:endParaRPr lang="es-CL" sz="16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6" name="5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pic>
        <p:nvPicPr>
          <p:cNvPr id="7" name="Picture 2" descr="C:\Documents and Settings\mauricio.romero\Mis documentos\Mis imágenes\A_reflexionEspejoConcDeCF.gif"/>
          <p:cNvPicPr>
            <a:picLocks noChangeAspect="1" noChangeArrowheads="1" noCrop="1"/>
          </p:cNvPicPr>
          <p:nvPr/>
        </p:nvPicPr>
        <p:blipFill>
          <a:blip r:embed="rId2" cstate="print"/>
          <a:srcRect/>
          <a:stretch>
            <a:fillRect/>
          </a:stretch>
        </p:blipFill>
        <p:spPr bwMode="auto">
          <a:xfrm>
            <a:off x="4355976" y="2996952"/>
            <a:ext cx="3814762" cy="2500312"/>
          </a:xfrm>
          <a:prstGeom prst="rect">
            <a:avLst/>
          </a:prstGeom>
          <a:noFill/>
          <a:ln w="9525">
            <a:noFill/>
            <a:miter lim="800000"/>
            <a:headEnd/>
            <a:tailEnd/>
          </a:ln>
        </p:spPr>
      </p:pic>
      <p:sp>
        <p:nvSpPr>
          <p:cNvPr id="8" name="18 CuadroTexto"/>
          <p:cNvSpPr txBox="1">
            <a:spLocks noChangeArrowheads="1"/>
          </p:cNvSpPr>
          <p:nvPr/>
        </p:nvSpPr>
        <p:spPr bwMode="auto">
          <a:xfrm>
            <a:off x="683568" y="3068960"/>
            <a:ext cx="3208412" cy="2031325"/>
          </a:xfrm>
          <a:prstGeom prst="rect">
            <a:avLst/>
          </a:prstGeom>
          <a:noFill/>
          <a:ln w="9525">
            <a:noFill/>
            <a:miter lim="800000"/>
            <a:headEnd/>
            <a:tailEnd/>
          </a:ln>
        </p:spPr>
        <p:txBody>
          <a:bodyPr wrap="square">
            <a:spAutoFit/>
          </a:bodyPr>
          <a:lstStyle/>
          <a:p>
            <a:r>
              <a:rPr lang="es-CL" b="1" dirty="0"/>
              <a:t>La imagen que se forma </a:t>
            </a:r>
            <a:r>
              <a:rPr lang="es-CL" b="1" dirty="0" smtClean="0"/>
              <a:t>será:</a:t>
            </a:r>
          </a:p>
          <a:p>
            <a:endParaRPr lang="es-CL" b="1" dirty="0" smtClean="0"/>
          </a:p>
          <a:p>
            <a:pPr>
              <a:buFont typeface="Arial" pitchFamily="34" charset="0"/>
              <a:buChar char="•"/>
            </a:pPr>
            <a:r>
              <a:rPr lang="es-CL" b="1" dirty="0" smtClean="0"/>
              <a:t>Real</a:t>
            </a:r>
          </a:p>
          <a:p>
            <a:pPr>
              <a:buFont typeface="Arial" pitchFamily="34" charset="0"/>
              <a:buChar char="•"/>
            </a:pPr>
            <a:r>
              <a:rPr lang="es-CL" b="1" dirty="0" smtClean="0"/>
              <a:t>Invertida</a:t>
            </a:r>
          </a:p>
          <a:p>
            <a:pPr>
              <a:buFont typeface="Arial" pitchFamily="34" charset="0"/>
              <a:buChar char="•"/>
            </a:pPr>
            <a:r>
              <a:rPr lang="es-CL" b="1" dirty="0" smtClean="0"/>
              <a:t>Mayor </a:t>
            </a:r>
            <a:r>
              <a:rPr lang="es-CL" b="1" dirty="0"/>
              <a:t>tamaño que el </a:t>
            </a:r>
            <a:endParaRPr lang="es-CL" b="1" dirty="0" smtClean="0"/>
          </a:p>
          <a:p>
            <a:r>
              <a:rPr lang="es-CL" b="1" dirty="0" smtClean="0"/>
              <a:t> objeto</a:t>
            </a:r>
            <a:r>
              <a:rPr lang="es-CL" b="1"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683568" y="2348880"/>
            <a:ext cx="7776864" cy="2937495"/>
          </a:xfrm>
          <a:prstGeom prst="rect">
            <a:avLst/>
          </a:prstGeom>
          <a:noFill/>
          <a:ln w="9525">
            <a:noFill/>
            <a:miter lim="800000"/>
            <a:headEnd/>
            <a:tailEnd/>
          </a:ln>
        </p:spPr>
        <p:txBody>
          <a:bodyPr/>
          <a:lstStyle/>
          <a:p>
            <a:pPr algn="just"/>
            <a:r>
              <a:rPr lang="es-ES_tradnl" sz="1600" dirty="0"/>
              <a:t>4) El</a:t>
            </a:r>
            <a:r>
              <a:rPr lang="es-CL" sz="1600" dirty="0"/>
              <a:t> objeto se ubica justo en el foco del espejo:</a:t>
            </a:r>
          </a:p>
          <a:p>
            <a:pPr algn="just"/>
            <a:endParaRPr lang="es-ES" sz="1600" dirty="0"/>
          </a:p>
          <a:p>
            <a:pPr algn="just"/>
            <a:r>
              <a:rPr lang="es-ES" sz="1600" dirty="0"/>
              <a:t> </a:t>
            </a:r>
            <a:endParaRPr lang="es-CL" sz="1600" dirty="0"/>
          </a:p>
          <a:p>
            <a:pPr algn="just"/>
            <a:endParaRPr lang="es-CL" sz="1600"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pic>
        <p:nvPicPr>
          <p:cNvPr id="6" name="Picture 3"/>
          <p:cNvPicPr>
            <a:picLocks noChangeAspect="1" noChangeArrowheads="1"/>
          </p:cNvPicPr>
          <p:nvPr/>
        </p:nvPicPr>
        <p:blipFill>
          <a:blip r:embed="rId2" cstate="print"/>
          <a:srcRect/>
          <a:stretch>
            <a:fillRect/>
          </a:stretch>
        </p:blipFill>
        <p:spPr bwMode="auto">
          <a:xfrm>
            <a:off x="4572000" y="2780928"/>
            <a:ext cx="3157537" cy="3000375"/>
          </a:xfrm>
          <a:prstGeom prst="rect">
            <a:avLst/>
          </a:prstGeom>
          <a:noFill/>
          <a:ln w="19050">
            <a:solidFill>
              <a:srgbClr val="000000"/>
            </a:solidFill>
            <a:miter lim="800000"/>
            <a:headEnd/>
            <a:tailEnd/>
          </a:ln>
        </p:spPr>
      </p:pic>
      <p:sp>
        <p:nvSpPr>
          <p:cNvPr id="7" name="18 CuadroTexto"/>
          <p:cNvSpPr txBox="1">
            <a:spLocks noChangeArrowheads="1"/>
          </p:cNvSpPr>
          <p:nvPr/>
        </p:nvSpPr>
        <p:spPr bwMode="auto">
          <a:xfrm>
            <a:off x="755576" y="3789040"/>
            <a:ext cx="3528392" cy="923330"/>
          </a:xfrm>
          <a:prstGeom prst="rect">
            <a:avLst/>
          </a:prstGeom>
          <a:noFill/>
          <a:ln w="9525">
            <a:noFill/>
            <a:miter lim="800000"/>
            <a:headEnd/>
            <a:tailEnd/>
          </a:ln>
        </p:spPr>
        <p:txBody>
          <a:bodyPr wrap="square">
            <a:spAutoFit/>
          </a:bodyPr>
          <a:lstStyle/>
          <a:p>
            <a:pPr algn="ctr"/>
            <a:r>
              <a:rPr lang="es-CL" b="1" dirty="0"/>
              <a:t>¡¡No se forma imagen!! </a:t>
            </a:r>
          </a:p>
          <a:p>
            <a:pPr algn="ctr"/>
            <a:r>
              <a:rPr lang="es-CL" dirty="0"/>
              <a:t>Es decir, el foco es un “punto ciego” del espejo cóncavo.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Imágenes en un espejo cóncavo </a:t>
            </a:r>
            <a:endParaRPr lang="es-CL" dirty="0" smtClean="0">
              <a:solidFill>
                <a:srgbClr val="0070C0"/>
              </a:solidFill>
            </a:endParaRPr>
          </a:p>
        </p:txBody>
      </p:sp>
      <p:sp>
        <p:nvSpPr>
          <p:cNvPr id="5" name="Rectangle 4"/>
          <p:cNvSpPr>
            <a:spLocks noChangeArrowheads="1"/>
          </p:cNvSpPr>
          <p:nvPr/>
        </p:nvSpPr>
        <p:spPr bwMode="auto">
          <a:xfrm>
            <a:off x="755576" y="2420888"/>
            <a:ext cx="7632848" cy="2865487"/>
          </a:xfrm>
          <a:prstGeom prst="rect">
            <a:avLst/>
          </a:prstGeom>
          <a:noFill/>
          <a:ln w="9525">
            <a:noFill/>
            <a:miter lim="800000"/>
            <a:headEnd/>
            <a:tailEnd/>
          </a:ln>
        </p:spPr>
        <p:txBody>
          <a:bodyPr/>
          <a:lstStyle/>
          <a:p>
            <a:r>
              <a:rPr lang="es-ES_tradnl" sz="1600" dirty="0"/>
              <a:t>5) El</a:t>
            </a:r>
            <a:r>
              <a:rPr lang="es-CL" sz="1600" dirty="0"/>
              <a:t> objeto se ubica entre el foco y el vértice del espejo:</a:t>
            </a:r>
          </a:p>
          <a:p>
            <a:endParaRPr lang="es-ES" sz="1600" dirty="0"/>
          </a:p>
          <a:p>
            <a:r>
              <a:rPr lang="es-ES" sz="1600" dirty="0"/>
              <a:t> </a:t>
            </a:r>
            <a:endParaRPr lang="es-CL" sz="1600" dirty="0"/>
          </a:p>
          <a:p>
            <a:endParaRPr lang="es-CL" sz="1600"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6" name="Picture 2" descr="C:\Documents and Settings\mauricio.romero\Mis documentos\Mis imágenes\A_reflexionEspejoConcMenorF.gif"/>
          <p:cNvPicPr>
            <a:picLocks noChangeAspect="1" noChangeArrowheads="1" noCrop="1"/>
          </p:cNvPicPr>
          <p:nvPr/>
        </p:nvPicPr>
        <p:blipFill>
          <a:blip r:embed="rId2" cstate="print"/>
          <a:srcRect/>
          <a:stretch>
            <a:fillRect/>
          </a:stretch>
        </p:blipFill>
        <p:spPr bwMode="auto">
          <a:xfrm>
            <a:off x="4644008" y="3068960"/>
            <a:ext cx="3813175" cy="2500312"/>
          </a:xfrm>
          <a:prstGeom prst="rect">
            <a:avLst/>
          </a:prstGeom>
          <a:noFill/>
          <a:ln w="9525">
            <a:noFill/>
            <a:miter lim="800000"/>
            <a:headEnd/>
            <a:tailEnd/>
          </a:ln>
        </p:spPr>
      </p:pic>
      <p:sp>
        <p:nvSpPr>
          <p:cNvPr id="7" name="18 CuadroTexto"/>
          <p:cNvSpPr txBox="1">
            <a:spLocks noChangeArrowheads="1"/>
          </p:cNvSpPr>
          <p:nvPr/>
        </p:nvSpPr>
        <p:spPr bwMode="auto">
          <a:xfrm>
            <a:off x="755576" y="3068960"/>
            <a:ext cx="3206700" cy="2103333"/>
          </a:xfrm>
          <a:prstGeom prst="rect">
            <a:avLst/>
          </a:prstGeom>
          <a:noFill/>
          <a:ln w="9525">
            <a:noFill/>
            <a:miter lim="800000"/>
            <a:headEnd/>
            <a:tailEnd/>
          </a:ln>
        </p:spPr>
        <p:txBody>
          <a:bodyPr wrap="square">
            <a:spAutoFit/>
          </a:bodyPr>
          <a:lstStyle/>
          <a:p>
            <a:r>
              <a:rPr lang="es-CL" b="1" dirty="0"/>
              <a:t>La imagen que se forma </a:t>
            </a:r>
            <a:r>
              <a:rPr lang="es-CL" b="1" dirty="0" smtClean="0"/>
              <a:t>es:</a:t>
            </a:r>
          </a:p>
          <a:p>
            <a:endParaRPr lang="es-CL" b="1" dirty="0" smtClean="0"/>
          </a:p>
          <a:p>
            <a:pPr>
              <a:buFont typeface="Arial" pitchFamily="34" charset="0"/>
              <a:buChar char="•"/>
            </a:pPr>
            <a:r>
              <a:rPr lang="es-CL" b="1" dirty="0" smtClean="0"/>
              <a:t>Virtual</a:t>
            </a:r>
          </a:p>
          <a:p>
            <a:pPr>
              <a:buFont typeface="Arial" pitchFamily="34" charset="0"/>
              <a:buChar char="•"/>
            </a:pPr>
            <a:r>
              <a:rPr lang="es-CL" b="1" dirty="0" smtClean="0"/>
              <a:t>Derecha</a:t>
            </a:r>
          </a:p>
          <a:p>
            <a:pPr>
              <a:buFont typeface="Arial" pitchFamily="34" charset="0"/>
              <a:buChar char="•"/>
            </a:pPr>
            <a:r>
              <a:rPr lang="es-CL" b="1" dirty="0" smtClean="0"/>
              <a:t>Mayor </a:t>
            </a:r>
            <a:r>
              <a:rPr lang="es-CL" b="1" dirty="0"/>
              <a:t>tamaño que el </a:t>
            </a:r>
            <a:endParaRPr lang="es-CL" b="1" dirty="0" smtClean="0"/>
          </a:p>
          <a:p>
            <a:r>
              <a:rPr lang="es-CL" b="1" dirty="0" smtClean="0"/>
              <a:t> objeto</a:t>
            </a:r>
            <a:r>
              <a:rPr lang="es-CL" b="1"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844824"/>
            <a:ext cx="8208912" cy="3416320"/>
          </a:xfrm>
          <a:prstGeom prst="rect">
            <a:avLst/>
          </a:prstGeom>
          <a:noFill/>
        </p:spPr>
        <p:txBody>
          <a:bodyPr wrap="square" rtlCol="0">
            <a:spAutoFit/>
          </a:bodyPr>
          <a:lstStyle/>
          <a:p>
            <a:pPr>
              <a:buClr>
                <a:schemeClr val="accent1"/>
              </a:buClr>
              <a:buFont typeface="Arial" pitchFamily="34" charset="0"/>
              <a:buChar char="•"/>
            </a:pPr>
            <a:r>
              <a:rPr lang="es-CL" dirty="0" smtClean="0"/>
              <a:t>Para los espejos curvos, el aumento se puede calcular como:</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r>
              <a:rPr lang="es-CL" dirty="0" smtClean="0"/>
              <a:t>Para los espejos curvos, el punto focal se puede calcular como:</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buFont typeface="Arial" pitchFamily="34" charset="0"/>
              <a:buChar char="•"/>
            </a:pPr>
            <a:r>
              <a:rPr lang="es-CL" dirty="0" smtClean="0"/>
              <a:t>Para los espejos curvos la relación entre las distancias objetos, imagen y foco es:</a:t>
            </a:r>
            <a:endParaRPr lang="es-CL" dirty="0"/>
          </a:p>
        </p:txBody>
      </p:sp>
      <p:sp>
        <p:nvSpPr>
          <p:cNvPr id="727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80295" y="2310408"/>
            <a:ext cx="2011514" cy="830560"/>
          </a:xfrm>
          <a:prstGeom prst="rect">
            <a:avLst/>
          </a:prstGeom>
          <a:noFill/>
        </p:spPr>
      </p:pic>
      <p:sp>
        <p:nvSpPr>
          <p:cNvPr id="72707"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72710" name="Rectangle 6"/>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1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2" y="3861048"/>
            <a:ext cx="1509489" cy="530809"/>
          </a:xfrm>
          <a:prstGeom prst="rect">
            <a:avLst/>
          </a:prstGeom>
          <a:noFill/>
        </p:spPr>
      </p:pic>
      <p:sp>
        <p:nvSpPr>
          <p:cNvPr id="72713" name="Rectangle 9"/>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727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72714"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47864" y="5229200"/>
            <a:ext cx="1872208" cy="974786"/>
          </a:xfrm>
          <a:prstGeom prst="rect">
            <a:avLst/>
          </a:prstGeom>
          <a:noFill/>
        </p:spPr>
      </p:pic>
      <p:sp>
        <p:nvSpPr>
          <p:cNvPr id="72716" name="Rectangle 12"/>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Espejos Esféricos</a:t>
            </a:r>
            <a:endParaRPr lang="es-CL" dirty="0"/>
          </a:p>
        </p:txBody>
      </p:sp>
      <p:sp>
        <p:nvSpPr>
          <p:cNvPr id="4" name="3 CuadroTexto"/>
          <p:cNvSpPr txBox="1"/>
          <p:nvPr/>
        </p:nvSpPr>
        <p:spPr>
          <a:xfrm>
            <a:off x="467544" y="1700808"/>
            <a:ext cx="8352928" cy="4339650"/>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Para considerar los cálculos:</a:t>
            </a:r>
          </a:p>
          <a:p>
            <a:pPr>
              <a:buClr>
                <a:schemeClr val="accent1"/>
              </a:buClr>
              <a:buFont typeface="Arial" pitchFamily="34" charset="0"/>
              <a:buChar char="•"/>
            </a:pPr>
            <a:endParaRPr lang="es-CL" dirty="0" smtClean="0"/>
          </a:p>
          <a:p>
            <a:pPr>
              <a:buClr>
                <a:schemeClr val="accent1"/>
              </a:buClr>
              <a:buFont typeface="Arial" pitchFamily="34" charset="0"/>
              <a:buChar char="•"/>
            </a:pPr>
            <a:r>
              <a:rPr lang="es-CL" sz="1600" dirty="0" smtClean="0"/>
              <a:t>Las fórmulas obtenidas obedecen a un determinado criterio de signos. Debe utilizarse este criterio de signos. En caso contrario el resultado obtenido será erróneo.</a:t>
            </a:r>
            <a:endParaRPr lang="es-CL" dirty="0" smtClean="0"/>
          </a:p>
          <a:p>
            <a:pPr lvl="2">
              <a:buClr>
                <a:schemeClr val="accent1"/>
              </a:buClr>
              <a:buFont typeface="Arial" pitchFamily="34" charset="0"/>
              <a:buChar char="•"/>
            </a:pPr>
            <a:r>
              <a:rPr lang="es-CL" sz="1600" dirty="0" smtClean="0"/>
              <a:t>Las distancias objetos siempre serán negativas</a:t>
            </a:r>
          </a:p>
          <a:p>
            <a:pPr lvl="2">
              <a:buClr>
                <a:schemeClr val="accent1"/>
              </a:buClr>
              <a:buFont typeface="Arial" pitchFamily="34" charset="0"/>
              <a:buChar char="•"/>
            </a:pPr>
            <a:r>
              <a:rPr lang="es-CL" sz="1600" dirty="0" smtClean="0"/>
              <a:t>Si el foco esta delante del espejo es negativo (</a:t>
            </a:r>
            <a:r>
              <a:rPr lang="es-CL" sz="1600" b="1" dirty="0" smtClean="0"/>
              <a:t>espejo cóncavo</a:t>
            </a:r>
            <a:r>
              <a:rPr lang="es-CL" sz="1600" dirty="0" smtClean="0"/>
              <a:t>) y en caso que el foco se encuentre detrás del espejo es positivo (</a:t>
            </a:r>
            <a:r>
              <a:rPr lang="es-CL" sz="1600" b="1" dirty="0" smtClean="0"/>
              <a:t>espejo convexo</a:t>
            </a:r>
            <a:r>
              <a:rPr lang="es-CL" sz="1600" dirty="0" smtClean="0"/>
              <a:t>)</a:t>
            </a:r>
          </a:p>
          <a:p>
            <a:pPr lvl="2">
              <a:buClr>
                <a:schemeClr val="accent1"/>
              </a:buClr>
              <a:buFont typeface="Arial" pitchFamily="34" charset="0"/>
              <a:buChar char="•"/>
            </a:pPr>
            <a:r>
              <a:rPr lang="es-CL" sz="1600" dirty="0" smtClean="0"/>
              <a:t>Si la </a:t>
            </a:r>
            <a:r>
              <a:rPr lang="es-CL" sz="1600" b="1" dirty="0" smtClean="0"/>
              <a:t>altura imagen </a:t>
            </a:r>
            <a:r>
              <a:rPr lang="es-CL" sz="1600" dirty="0" smtClean="0"/>
              <a:t>es </a:t>
            </a:r>
            <a:r>
              <a:rPr lang="es-CL" sz="1600" b="1" dirty="0" smtClean="0"/>
              <a:t>positiva</a:t>
            </a:r>
            <a:r>
              <a:rPr lang="es-CL" sz="1600" dirty="0" smtClean="0"/>
              <a:t> = </a:t>
            </a:r>
            <a:r>
              <a:rPr lang="es-CL" sz="1600" b="1" dirty="0" smtClean="0"/>
              <a:t>imagen derecha</a:t>
            </a:r>
          </a:p>
          <a:p>
            <a:pPr lvl="2">
              <a:buClr>
                <a:schemeClr val="accent1"/>
              </a:buClr>
              <a:buFont typeface="Arial" pitchFamily="34" charset="0"/>
              <a:buChar char="•"/>
            </a:pPr>
            <a:r>
              <a:rPr lang="es-CL" sz="1600" dirty="0" smtClean="0"/>
              <a:t>Si la </a:t>
            </a:r>
            <a:r>
              <a:rPr lang="es-CL" sz="1600" b="1" dirty="0" smtClean="0"/>
              <a:t>altura imagen </a:t>
            </a:r>
            <a:r>
              <a:rPr lang="es-CL" sz="1600" dirty="0" smtClean="0"/>
              <a:t>es </a:t>
            </a:r>
            <a:r>
              <a:rPr lang="es-CL" sz="1600" b="1" dirty="0" smtClean="0"/>
              <a:t>negativa</a:t>
            </a:r>
            <a:r>
              <a:rPr lang="es-CL" sz="1600" dirty="0" smtClean="0"/>
              <a:t> = </a:t>
            </a:r>
            <a:r>
              <a:rPr lang="es-CL" sz="1600" b="1" dirty="0" smtClean="0"/>
              <a:t>imagen invertida</a:t>
            </a:r>
          </a:p>
          <a:p>
            <a:pPr lvl="2">
              <a:buClr>
                <a:schemeClr val="accent1"/>
              </a:buClr>
              <a:buFont typeface="Arial" pitchFamily="34" charset="0"/>
              <a:buChar char="•"/>
            </a:pPr>
            <a:r>
              <a:rPr lang="es-CL" sz="1600" dirty="0" smtClean="0"/>
              <a:t>Si </a:t>
            </a:r>
            <a:r>
              <a:rPr lang="es-CL" sz="1600" b="1" dirty="0" smtClean="0"/>
              <a:t>m&gt;1</a:t>
            </a:r>
            <a:r>
              <a:rPr lang="es-CL" sz="1600" dirty="0" smtClean="0"/>
              <a:t>, la imagen es </a:t>
            </a:r>
            <a:r>
              <a:rPr lang="es-CL" sz="1600" b="1" dirty="0" smtClean="0"/>
              <a:t>mas grande</a:t>
            </a:r>
            <a:r>
              <a:rPr lang="es-CL" sz="1600" dirty="0" smtClean="0"/>
              <a:t> que el objeto</a:t>
            </a:r>
          </a:p>
          <a:p>
            <a:pPr lvl="2">
              <a:buClr>
                <a:schemeClr val="accent1"/>
              </a:buClr>
              <a:buFont typeface="Arial" pitchFamily="34" charset="0"/>
              <a:buChar char="•"/>
            </a:pPr>
            <a:r>
              <a:rPr lang="es-CL" sz="1600" dirty="0" smtClean="0"/>
              <a:t>Si </a:t>
            </a:r>
            <a:r>
              <a:rPr lang="es-CL" sz="1600" b="1" dirty="0" smtClean="0"/>
              <a:t>m&lt;1</a:t>
            </a:r>
            <a:r>
              <a:rPr lang="es-CL" sz="1600" dirty="0" smtClean="0"/>
              <a:t>, la imagen es </a:t>
            </a:r>
            <a:r>
              <a:rPr lang="es-CL" sz="1600" b="1" dirty="0" smtClean="0"/>
              <a:t>mas pequeña</a:t>
            </a:r>
            <a:r>
              <a:rPr lang="es-CL" sz="1600" dirty="0" smtClean="0"/>
              <a:t> que el objeto</a:t>
            </a:r>
          </a:p>
          <a:p>
            <a:pPr lvl="2">
              <a:buClr>
                <a:schemeClr val="accent1"/>
              </a:buClr>
              <a:buFont typeface="Arial" pitchFamily="34" charset="0"/>
              <a:buChar char="•"/>
            </a:pPr>
            <a:r>
              <a:rPr lang="es-CL" sz="1600" dirty="0" smtClean="0"/>
              <a:t>Si </a:t>
            </a:r>
            <a:r>
              <a:rPr lang="es-CL" sz="1600" b="1" dirty="0" smtClean="0"/>
              <a:t>d</a:t>
            </a:r>
            <a:r>
              <a:rPr lang="es-CL" sz="1600" b="1" baseline="-25000" dirty="0" smtClean="0"/>
              <a:t>i</a:t>
            </a:r>
            <a:r>
              <a:rPr lang="es-CL" sz="1600" b="1" dirty="0" smtClean="0"/>
              <a:t> es positiva</a:t>
            </a:r>
            <a:r>
              <a:rPr lang="es-CL" sz="1600" dirty="0" smtClean="0"/>
              <a:t> es </a:t>
            </a:r>
            <a:r>
              <a:rPr lang="es-CL" sz="1600" b="1" dirty="0" smtClean="0"/>
              <a:t>imagen virtual</a:t>
            </a:r>
            <a:r>
              <a:rPr lang="es-CL" sz="1600" dirty="0" smtClean="0"/>
              <a:t>, como también si </a:t>
            </a:r>
            <a:r>
              <a:rPr lang="es-CL" sz="1600" b="1" dirty="0" smtClean="0"/>
              <a:t>m es positiva</a:t>
            </a:r>
            <a:r>
              <a:rPr lang="es-CL" sz="1600" dirty="0" smtClean="0"/>
              <a:t> es </a:t>
            </a:r>
            <a:r>
              <a:rPr lang="es-CL" sz="1600" b="1" dirty="0" smtClean="0"/>
              <a:t>imagen virtual</a:t>
            </a:r>
          </a:p>
          <a:p>
            <a:pPr lvl="2">
              <a:buClr>
                <a:schemeClr val="accent1"/>
              </a:buClr>
              <a:buFont typeface="Arial" pitchFamily="34" charset="0"/>
              <a:buChar char="•"/>
            </a:pPr>
            <a:r>
              <a:rPr lang="es-CL" sz="1600" dirty="0" smtClean="0"/>
              <a:t>Si </a:t>
            </a:r>
            <a:r>
              <a:rPr lang="es-CL" sz="1600" b="1" dirty="0" smtClean="0"/>
              <a:t>d</a:t>
            </a:r>
            <a:r>
              <a:rPr lang="es-CL" sz="1600" b="1" baseline="-25000" dirty="0" smtClean="0"/>
              <a:t>i</a:t>
            </a:r>
            <a:r>
              <a:rPr lang="es-CL" sz="1600" b="1" dirty="0" smtClean="0"/>
              <a:t> es negativa</a:t>
            </a:r>
            <a:r>
              <a:rPr lang="es-CL" sz="1600" dirty="0" smtClean="0"/>
              <a:t> es </a:t>
            </a:r>
            <a:r>
              <a:rPr lang="es-CL" sz="1600" b="1" dirty="0" smtClean="0"/>
              <a:t>imagen real</a:t>
            </a:r>
            <a:r>
              <a:rPr lang="es-CL" sz="1600" dirty="0" smtClean="0"/>
              <a:t>, como también si </a:t>
            </a:r>
            <a:r>
              <a:rPr lang="es-CL" sz="1600" b="1" dirty="0" smtClean="0"/>
              <a:t>m es negativa </a:t>
            </a:r>
            <a:r>
              <a:rPr lang="es-CL" sz="1600" dirty="0" smtClean="0"/>
              <a:t>es una </a:t>
            </a:r>
            <a:r>
              <a:rPr lang="es-CL" sz="1600" b="1" dirty="0" smtClean="0"/>
              <a:t>imagen real</a:t>
            </a:r>
            <a:endParaRPr lang="es-CL" sz="1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844825"/>
            <a:ext cx="8208912" cy="923330"/>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refracción</a:t>
            </a:r>
            <a:r>
              <a:rPr lang="es-ES_tradnl" dirty="0" smtClean="0"/>
              <a:t> es el </a:t>
            </a:r>
            <a:r>
              <a:rPr lang="es-ES_tradnl" b="1" dirty="0" smtClean="0"/>
              <a:t>cambio en la dirección de propagación </a:t>
            </a:r>
            <a:r>
              <a:rPr lang="es-ES_tradnl" dirty="0" smtClean="0"/>
              <a:t>que experimenta una onda, cuando se transmite de un medio a otro diferente.</a:t>
            </a:r>
          </a:p>
        </p:txBody>
      </p:sp>
      <p:grpSp>
        <p:nvGrpSpPr>
          <p:cNvPr id="5" name="30 Grupo"/>
          <p:cNvGrpSpPr>
            <a:grpSpLocks/>
          </p:cNvGrpSpPr>
          <p:nvPr/>
        </p:nvGrpSpPr>
        <p:grpSpPr bwMode="auto">
          <a:xfrm>
            <a:off x="395536" y="2738438"/>
            <a:ext cx="4071937" cy="4027195"/>
            <a:chOff x="571472" y="2518936"/>
            <a:chExt cx="4071966" cy="4027046"/>
          </a:xfrm>
        </p:grpSpPr>
        <p:pic>
          <p:nvPicPr>
            <p:cNvPr id="6" name="Picture 9"/>
            <p:cNvPicPr>
              <a:picLocks noChangeAspect="1" noChangeArrowheads="1"/>
            </p:cNvPicPr>
            <p:nvPr/>
          </p:nvPicPr>
          <p:blipFill>
            <a:blip r:embed="rId2" cstate="print"/>
            <a:srcRect/>
            <a:stretch>
              <a:fillRect/>
            </a:stretch>
          </p:blipFill>
          <p:spPr bwMode="auto">
            <a:xfrm>
              <a:off x="1500166" y="2518936"/>
              <a:ext cx="2214571" cy="3124212"/>
            </a:xfrm>
            <a:prstGeom prst="rect">
              <a:avLst/>
            </a:prstGeom>
            <a:noFill/>
            <a:ln w="9525">
              <a:noFill/>
              <a:miter lim="800000"/>
              <a:headEnd/>
              <a:tailEnd/>
            </a:ln>
          </p:spPr>
        </p:pic>
        <p:sp>
          <p:nvSpPr>
            <p:cNvPr id="7" name="28 Rectángulo"/>
            <p:cNvSpPr>
              <a:spLocks noChangeArrowheads="1"/>
            </p:cNvSpPr>
            <p:nvPr/>
          </p:nvSpPr>
          <p:spPr bwMode="auto">
            <a:xfrm>
              <a:off x="571472" y="5715016"/>
              <a:ext cx="4071966" cy="830966"/>
            </a:xfrm>
            <a:prstGeom prst="rect">
              <a:avLst/>
            </a:prstGeom>
            <a:noFill/>
            <a:ln w="9525">
              <a:noFill/>
              <a:miter lim="800000"/>
              <a:headEnd/>
              <a:tailEnd/>
            </a:ln>
          </p:spPr>
          <p:txBody>
            <a:bodyPr>
              <a:spAutoFit/>
            </a:bodyPr>
            <a:lstStyle/>
            <a:p>
              <a:pPr marL="533400" indent="-533400" algn="ctr"/>
              <a:r>
                <a:rPr lang="es-MX" sz="1600" dirty="0"/>
                <a:t>Si el rayo de luz incide con un ángulo</a:t>
              </a:r>
            </a:p>
            <a:p>
              <a:pPr marL="533400" indent="-533400" algn="ctr"/>
              <a:r>
                <a:rPr lang="es-MX" sz="1600" dirty="0"/>
                <a:t>distinto de 90º sobre la interfaz, se</a:t>
              </a:r>
            </a:p>
            <a:p>
              <a:pPr marL="533400" indent="-533400" algn="ctr"/>
              <a:r>
                <a:rPr lang="es-MX" sz="1600" dirty="0"/>
                <a:t>produce refracción.</a:t>
              </a:r>
            </a:p>
          </p:txBody>
        </p:sp>
      </p:grpSp>
      <p:grpSp>
        <p:nvGrpSpPr>
          <p:cNvPr id="8" name="29 Grupo"/>
          <p:cNvGrpSpPr>
            <a:grpSpLocks/>
          </p:cNvGrpSpPr>
          <p:nvPr/>
        </p:nvGrpSpPr>
        <p:grpSpPr bwMode="auto">
          <a:xfrm>
            <a:off x="4716016" y="2780928"/>
            <a:ext cx="4071938" cy="4077072"/>
            <a:chOff x="4786314" y="2765220"/>
            <a:chExt cx="4071966" cy="3780675"/>
          </a:xfrm>
        </p:grpSpPr>
        <p:sp>
          <p:nvSpPr>
            <p:cNvPr id="9" name="25 Rectángulo"/>
            <p:cNvSpPr>
              <a:spLocks noChangeArrowheads="1"/>
            </p:cNvSpPr>
            <p:nvPr/>
          </p:nvSpPr>
          <p:spPr bwMode="auto">
            <a:xfrm>
              <a:off x="4786314" y="5715016"/>
              <a:ext cx="4071966" cy="830879"/>
            </a:xfrm>
            <a:prstGeom prst="rect">
              <a:avLst/>
            </a:prstGeom>
            <a:noFill/>
            <a:ln w="9525">
              <a:noFill/>
              <a:miter lim="800000"/>
              <a:headEnd/>
              <a:tailEnd/>
            </a:ln>
          </p:spPr>
          <p:txBody>
            <a:bodyPr>
              <a:spAutoFit/>
            </a:bodyPr>
            <a:lstStyle/>
            <a:p>
              <a:pPr marL="533400" indent="-533400" algn="ctr"/>
              <a:r>
                <a:rPr lang="es-MX" sz="1600" dirty="0"/>
                <a:t>Si el rayo de luz incide perpendicular</a:t>
              </a:r>
            </a:p>
            <a:p>
              <a:pPr marL="533400" indent="-533400" algn="ctr"/>
              <a:r>
                <a:rPr lang="es-MX" sz="1600" dirty="0"/>
                <a:t>(90º) sobre la interfaz, no se produce</a:t>
              </a:r>
            </a:p>
            <a:p>
              <a:pPr marL="533400" indent="-533400" algn="ctr"/>
              <a:r>
                <a:rPr lang="es-MX" sz="1600" dirty="0"/>
                <a:t>refracción.</a:t>
              </a:r>
              <a:endParaRPr lang="es-CL" sz="1600" dirty="0"/>
            </a:p>
          </p:txBody>
        </p:sp>
        <p:pic>
          <p:nvPicPr>
            <p:cNvPr id="10" name="Picture 8"/>
            <p:cNvPicPr>
              <a:picLocks noChangeAspect="1" noChangeArrowheads="1"/>
            </p:cNvPicPr>
            <p:nvPr/>
          </p:nvPicPr>
          <p:blipFill>
            <a:blip r:embed="rId3" cstate="print"/>
            <a:srcRect/>
            <a:stretch>
              <a:fillRect/>
            </a:stretch>
          </p:blipFill>
          <p:spPr bwMode="auto">
            <a:xfrm>
              <a:off x="5650416" y="2765220"/>
              <a:ext cx="2286038" cy="293801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dirty="0" smtClean="0"/>
              <a:t> </a:t>
            </a:r>
            <a:r>
              <a:rPr lang="es-ES_tradnl" b="1" dirty="0" smtClean="0">
                <a:solidFill>
                  <a:srgbClr val="067DD9"/>
                </a:solidFill>
              </a:rPr>
              <a:t>Índice de refracción</a:t>
            </a:r>
            <a:endParaRPr lang="es-CL" dirty="0"/>
          </a:p>
        </p:txBody>
      </p:sp>
      <p:sp>
        <p:nvSpPr>
          <p:cNvPr id="5" name="Rectangle 4"/>
          <p:cNvSpPr>
            <a:spLocks noChangeArrowheads="1"/>
          </p:cNvSpPr>
          <p:nvPr/>
        </p:nvSpPr>
        <p:spPr bwMode="auto">
          <a:xfrm>
            <a:off x="683568" y="2348880"/>
            <a:ext cx="7920880" cy="2016224"/>
          </a:xfrm>
          <a:prstGeom prst="rect">
            <a:avLst/>
          </a:prstGeom>
          <a:noFill/>
          <a:ln w="9525">
            <a:noFill/>
            <a:miter lim="800000"/>
            <a:headEnd/>
            <a:tailEnd/>
          </a:ln>
        </p:spPr>
        <p:txBody>
          <a:bodyPr/>
          <a:lstStyle/>
          <a:p>
            <a:pPr algn="just">
              <a:defRPr/>
            </a:pPr>
            <a:r>
              <a:rPr lang="es-ES_tradnl" sz="1600" dirty="0"/>
              <a:t>El </a:t>
            </a:r>
            <a:r>
              <a:rPr lang="es-ES_tradnl" sz="1600" b="1" dirty="0"/>
              <a:t>índice de refracción “</a:t>
            </a:r>
            <a:r>
              <a:rPr lang="es-ES_tradnl" sz="1600" b="1" i="1" dirty="0"/>
              <a:t>n</a:t>
            </a:r>
            <a:r>
              <a:rPr lang="es-ES_tradnl" sz="1600" b="1" dirty="0"/>
              <a:t>”</a:t>
            </a:r>
            <a:r>
              <a:rPr lang="es-ES_tradnl" sz="1600" dirty="0"/>
              <a:t> o refringencia de un medio es un número que </a:t>
            </a:r>
            <a:r>
              <a:rPr lang="es-ES_tradnl" sz="1600" b="1" dirty="0"/>
              <a:t>indica</a:t>
            </a:r>
            <a:r>
              <a:rPr lang="es-ES_tradnl" sz="1600" dirty="0"/>
              <a:t> la </a:t>
            </a:r>
            <a:r>
              <a:rPr lang="es-ES_tradnl" sz="1600" b="1" dirty="0"/>
              <a:t>resistencia</a:t>
            </a:r>
            <a:r>
              <a:rPr lang="es-ES_tradnl" sz="1600" dirty="0"/>
              <a:t> que presenta el medio </a:t>
            </a:r>
            <a:r>
              <a:rPr lang="es-ES_tradnl" sz="1600" b="1" dirty="0"/>
              <a:t>a ser recorrido por la luz</a:t>
            </a:r>
            <a:r>
              <a:rPr lang="es-ES_tradnl" sz="1600" dirty="0"/>
              <a:t>.  </a:t>
            </a:r>
          </a:p>
          <a:p>
            <a:pPr algn="just">
              <a:defRPr/>
            </a:pPr>
            <a:endParaRPr lang="es-ES_tradnl" sz="1600" dirty="0"/>
          </a:p>
          <a:p>
            <a:pPr algn="just">
              <a:defRPr/>
            </a:pPr>
            <a:r>
              <a:rPr lang="es-ES_tradnl" sz="1600" dirty="0"/>
              <a:t>Corresponde al </a:t>
            </a:r>
            <a:r>
              <a:rPr lang="es-ES_tradnl" sz="1600" b="1" dirty="0"/>
              <a:t>cociente</a:t>
            </a:r>
            <a:r>
              <a:rPr lang="es-ES_tradnl" sz="1600" dirty="0"/>
              <a:t> </a:t>
            </a:r>
            <a:r>
              <a:rPr lang="es-ES_tradnl" sz="1600" b="1" dirty="0"/>
              <a:t>entre la velocidad de la luz en el vacío “</a:t>
            </a:r>
            <a:r>
              <a:rPr lang="es-ES_tradnl" sz="1600" b="1" i="1" dirty="0"/>
              <a:t>c</a:t>
            </a:r>
            <a:r>
              <a:rPr lang="es-ES_tradnl" sz="1600" b="1" dirty="0"/>
              <a:t>” y la velocidad de la luz en el medio</a:t>
            </a:r>
            <a:r>
              <a:rPr lang="es-ES_tradnl" sz="1600" dirty="0"/>
              <a:t> en que se propaga.</a:t>
            </a:r>
          </a:p>
          <a:p>
            <a:pPr algn="just">
              <a:defRPr/>
            </a:pPr>
            <a:endParaRPr lang="es-ES_tradnl" sz="1600" dirty="0"/>
          </a:p>
          <a:p>
            <a:pPr algn="just">
              <a:defRPr/>
            </a:pPr>
            <a:r>
              <a:rPr lang="es-ES_tradnl" sz="1600" dirty="0"/>
              <a:t>Es un número “</a:t>
            </a:r>
            <a:r>
              <a:rPr lang="es-ES_tradnl" sz="1600" b="1" dirty="0"/>
              <a:t>adimensional</a:t>
            </a:r>
            <a:r>
              <a:rPr lang="es-ES_tradnl" sz="1600" dirty="0"/>
              <a:t>”, es decir, no tiene unidades.</a:t>
            </a:r>
          </a:p>
          <a:p>
            <a:pPr marL="533400" indent="-533400" algn="just">
              <a:buFont typeface="Wingdings" pitchFamily="2" charset="2"/>
              <a:buNone/>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endParaRPr lang="es-MX" sz="2000" dirty="0"/>
          </a:p>
          <a:p>
            <a:pPr marL="533400" indent="-533400" algn="just">
              <a:defRPr/>
            </a:pPr>
            <a:r>
              <a:rPr lang="es-MX" sz="2000" dirty="0"/>
              <a:t> </a:t>
            </a:r>
            <a:endParaRPr lang="es-ES_tradnl" sz="2000" dirty="0"/>
          </a:p>
        </p:txBody>
      </p:sp>
      <p:graphicFrame>
        <p:nvGraphicFramePr>
          <p:cNvPr id="60417" name="Object 5"/>
          <p:cNvGraphicFramePr>
            <a:graphicFrameLocks noChangeAspect="1"/>
          </p:cNvGraphicFramePr>
          <p:nvPr/>
        </p:nvGraphicFramePr>
        <p:xfrm>
          <a:off x="827584" y="4437112"/>
          <a:ext cx="2487612" cy="1835150"/>
        </p:xfrm>
        <a:graphic>
          <a:graphicData uri="http://schemas.openxmlformats.org/presentationml/2006/ole">
            <mc:AlternateContent xmlns:mc="http://schemas.openxmlformats.org/markup-compatibility/2006">
              <mc:Choice xmlns:v="urn:schemas-microsoft-com:vml" Requires="v">
                <p:oleObj spid="_x0000_s60420" name="Equation" r:id="rId3" imgW="596880" imgH="431640" progId="">
                  <p:embed/>
                </p:oleObj>
              </mc:Choice>
              <mc:Fallback>
                <p:oleObj name="Equation" r:id="rId3" imgW="596880" imgH="43164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437112"/>
                        <a:ext cx="2487612" cy="1835150"/>
                      </a:xfrm>
                      <a:prstGeom prst="rect">
                        <a:avLst/>
                      </a:prstGeom>
                      <a:solidFill>
                        <a:srgbClr val="66CCFF"/>
                      </a:solidFill>
                    </p:spPr>
                  </p:pic>
                </p:oleObj>
              </mc:Fallback>
            </mc:AlternateContent>
          </a:graphicData>
        </a:graphic>
      </p:graphicFrame>
      <p:sp>
        <p:nvSpPr>
          <p:cNvPr id="6" name="Rectangle 6"/>
          <p:cNvSpPr>
            <a:spLocks noChangeArrowheads="1"/>
          </p:cNvSpPr>
          <p:nvPr/>
        </p:nvSpPr>
        <p:spPr bwMode="auto">
          <a:xfrm>
            <a:off x="3491880" y="4797152"/>
            <a:ext cx="5429250" cy="1224136"/>
          </a:xfrm>
          <a:prstGeom prst="rect">
            <a:avLst/>
          </a:prstGeom>
          <a:noFill/>
          <a:ln w="9525">
            <a:noFill/>
            <a:miter lim="800000"/>
            <a:headEnd/>
            <a:tailEnd/>
          </a:ln>
        </p:spPr>
        <p:txBody>
          <a:bodyPr/>
          <a:lstStyle/>
          <a:p>
            <a:pPr marL="342900" indent="-342900" algn="just">
              <a:spcBef>
                <a:spcPct val="20000"/>
              </a:spcBef>
              <a:buClr>
                <a:schemeClr val="tx2"/>
              </a:buClr>
            </a:pPr>
            <a:r>
              <a:rPr lang="es-ES_tradnl" sz="1600" i="1" dirty="0"/>
              <a:t>C</a:t>
            </a:r>
            <a:r>
              <a:rPr lang="es-ES_tradnl" sz="1600" dirty="0"/>
              <a:t> : velocidad de la luz en el vacío (</a:t>
            </a:r>
            <a:r>
              <a:rPr lang="es-ES_tradnl" sz="1600" dirty="0" smtClean="0"/>
              <a:t>300.000 Km/s)</a:t>
            </a:r>
            <a:endParaRPr lang="es-ES_tradnl" sz="1600" dirty="0"/>
          </a:p>
          <a:p>
            <a:pPr marL="342900" indent="-342900" algn="just">
              <a:spcBef>
                <a:spcPct val="20000"/>
              </a:spcBef>
              <a:buClr>
                <a:schemeClr val="tx2"/>
              </a:buClr>
            </a:pPr>
            <a:r>
              <a:rPr lang="es-ES_tradnl" sz="2400" i="1" dirty="0" err="1">
                <a:latin typeface="Times New Roman" pitchFamily="18" charset="0"/>
                <a:cs typeface="Times New Roman" pitchFamily="18" charset="0"/>
              </a:rPr>
              <a:t>v</a:t>
            </a:r>
            <a:r>
              <a:rPr lang="es-ES_tradnl" sz="1600" i="1" baseline="-25000" dirty="0" err="1"/>
              <a:t>medio</a:t>
            </a:r>
            <a:r>
              <a:rPr lang="es-ES_tradnl" sz="1600" dirty="0"/>
              <a:t> : velocidad de la luz en el medio.</a:t>
            </a:r>
            <a:r>
              <a:rPr lang="es-ES_tradnl" dirty="0"/>
              <a:t>	</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484784"/>
            <a:ext cx="5904656" cy="367485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Efectos de la refracción</a:t>
            </a:r>
          </a:p>
          <a:p>
            <a:pPr>
              <a:buClr>
                <a:schemeClr val="accent1"/>
              </a:buClr>
            </a:pPr>
            <a:endParaRPr lang="es-ES_tradnl" dirty="0" smtClean="0"/>
          </a:p>
          <a:p>
            <a:pPr>
              <a:buClr>
                <a:schemeClr val="accent1"/>
              </a:buClr>
            </a:pPr>
            <a:r>
              <a:rPr lang="es-ES_tradnl" sz="1600" dirty="0" smtClean="0"/>
              <a:t>La refracción es causante de varias ilusiones. Una ilusión óptica muy común es el quiebre aparente de un lápiz parcialmente sumergido en agua. Esto se debe a que la luz viaja a </a:t>
            </a:r>
            <a:r>
              <a:rPr lang="es-ES_tradnl" sz="1600" dirty="0" smtClean="0">
                <a:hlinkClick r:id="rId2" action="ppaction://hlinksldjump"/>
              </a:rPr>
              <a:t>distintas velocidades en el aire y en el agua</a:t>
            </a:r>
            <a:r>
              <a:rPr lang="es-ES_tradnl" sz="1600" dirty="0" smtClean="0"/>
              <a:t>.</a:t>
            </a:r>
          </a:p>
          <a:p>
            <a:pPr>
              <a:buClr>
                <a:schemeClr val="accent1"/>
              </a:buClr>
            </a:pPr>
            <a:endParaRPr lang="es-ES_tradnl" sz="1600" dirty="0" smtClean="0"/>
          </a:p>
          <a:p>
            <a:pPr algn="just">
              <a:lnSpc>
                <a:spcPct val="90000"/>
              </a:lnSpc>
              <a:defRPr/>
            </a:pPr>
            <a:r>
              <a:rPr lang="es-ES_tradnl" sz="1600" b="1" dirty="0" smtClean="0">
                <a:solidFill>
                  <a:srgbClr val="0070C0"/>
                </a:solidFill>
              </a:rPr>
              <a:t>Refracción de la luz en la atmósfera </a:t>
            </a:r>
            <a:r>
              <a:rPr lang="es-ES_tradnl" sz="1600" b="1" dirty="0" smtClean="0"/>
              <a:t>– </a:t>
            </a:r>
            <a:r>
              <a:rPr lang="es-ES_tradnl" sz="1600" b="1" dirty="0" smtClean="0">
                <a:solidFill>
                  <a:srgbClr val="0070C0"/>
                </a:solidFill>
              </a:rPr>
              <a:t>Espejismos</a:t>
            </a:r>
          </a:p>
          <a:p>
            <a:pPr algn="just">
              <a:lnSpc>
                <a:spcPct val="90000"/>
              </a:lnSpc>
              <a:defRPr/>
            </a:pPr>
            <a:r>
              <a:rPr lang="es-ES_tradnl" sz="1600" dirty="0" smtClean="0"/>
              <a:t>Durante el día </a:t>
            </a:r>
            <a:r>
              <a:rPr lang="es-ES_tradnl" sz="1600" b="1" dirty="0" smtClean="0"/>
              <a:t>la rapidez de la luz en las cercanías del suelo es distinta que en las capas de aire más altas de la atmósfera.</a:t>
            </a:r>
            <a:r>
              <a:rPr lang="es-ES_tradnl" sz="1600" dirty="0" smtClean="0"/>
              <a:t> Esto hace que, al viajar por el aire, </a:t>
            </a:r>
            <a:r>
              <a:rPr lang="es-ES_tradnl" sz="1600" b="1" dirty="0" smtClean="0"/>
              <a:t>la luz se “curve” </a:t>
            </a:r>
            <a:r>
              <a:rPr lang="es-ES_tradnl" sz="1600" dirty="0" smtClean="0"/>
              <a:t>produciendo “imágenes invertidas” o “reflejos” de los objetos lejanos. Son los llamados “</a:t>
            </a:r>
            <a:r>
              <a:rPr lang="es-ES_tradnl" sz="1600" b="1" dirty="0" smtClean="0"/>
              <a:t>espejismos</a:t>
            </a:r>
            <a:r>
              <a:rPr lang="es-ES_tradnl" sz="1600" dirty="0" smtClean="0"/>
              <a:t>”.</a:t>
            </a:r>
            <a:endParaRPr lang="es-ES" sz="1600" dirty="0" smtClean="0"/>
          </a:p>
        </p:txBody>
      </p:sp>
      <p:pic>
        <p:nvPicPr>
          <p:cNvPr id="6" name="Picture 3" descr="C:\Documents and Settings\mauricio.romero\Mis documentos\Mis imágenes\imagesCASO913B.jpg"/>
          <p:cNvPicPr>
            <a:picLocks noChangeAspect="1" noChangeArrowheads="1"/>
          </p:cNvPicPr>
          <p:nvPr/>
        </p:nvPicPr>
        <p:blipFill>
          <a:blip r:embed="rId3" cstate="print"/>
          <a:srcRect/>
          <a:stretch>
            <a:fillRect/>
          </a:stretch>
        </p:blipFill>
        <p:spPr bwMode="auto">
          <a:xfrm>
            <a:off x="6356597" y="260648"/>
            <a:ext cx="2787403" cy="2088232"/>
          </a:xfrm>
          <a:prstGeom prst="rect">
            <a:avLst/>
          </a:prstGeom>
          <a:noFill/>
          <a:ln w="9525">
            <a:noFill/>
            <a:miter lim="800000"/>
            <a:headEnd/>
            <a:tailEnd/>
          </a:ln>
        </p:spPr>
      </p:pic>
      <p:pic>
        <p:nvPicPr>
          <p:cNvPr id="7" name="Picture 20"/>
          <p:cNvPicPr>
            <a:picLocks noChangeAspect="1" noChangeArrowheads="1"/>
          </p:cNvPicPr>
          <p:nvPr/>
        </p:nvPicPr>
        <p:blipFill>
          <a:blip r:embed="rId4" cstate="print"/>
          <a:srcRect/>
          <a:stretch>
            <a:fillRect/>
          </a:stretch>
        </p:blipFill>
        <p:spPr bwMode="auto">
          <a:xfrm>
            <a:off x="5724128" y="5135860"/>
            <a:ext cx="3074988" cy="1722140"/>
          </a:xfrm>
          <a:prstGeom prst="rect">
            <a:avLst/>
          </a:prstGeom>
          <a:noFill/>
          <a:ln w="9525">
            <a:noFill/>
            <a:miter lim="800000"/>
            <a:headEnd/>
            <a:tailEnd/>
          </a:ln>
        </p:spPr>
      </p:pic>
      <p:pic>
        <p:nvPicPr>
          <p:cNvPr id="9" name="Picture 13"/>
          <p:cNvPicPr>
            <a:picLocks noChangeAspect="1" noChangeArrowheads="1"/>
          </p:cNvPicPr>
          <p:nvPr/>
        </p:nvPicPr>
        <p:blipFill>
          <a:blip r:embed="rId5" cstate="print"/>
          <a:srcRect/>
          <a:stretch>
            <a:fillRect/>
          </a:stretch>
        </p:blipFill>
        <p:spPr bwMode="auto">
          <a:xfrm>
            <a:off x="323528" y="5157192"/>
            <a:ext cx="4320480" cy="1700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Ley de </a:t>
            </a:r>
            <a:r>
              <a:rPr lang="es-CL" dirty="0" err="1" smtClean="0"/>
              <a:t>Snell</a:t>
            </a:r>
            <a:endParaRPr lang="es-CL" dirty="0"/>
          </a:p>
        </p:txBody>
      </p:sp>
      <p:sp>
        <p:nvSpPr>
          <p:cNvPr id="4" name="3 CuadroTexto"/>
          <p:cNvSpPr txBox="1"/>
          <p:nvPr/>
        </p:nvSpPr>
        <p:spPr>
          <a:xfrm>
            <a:off x="539552" y="1772816"/>
            <a:ext cx="4248472" cy="2585323"/>
          </a:xfrm>
          <a:prstGeom prst="rect">
            <a:avLst/>
          </a:prstGeom>
          <a:noFill/>
        </p:spPr>
        <p:txBody>
          <a:bodyPr wrap="square" rtlCol="0">
            <a:spAutoFit/>
          </a:bodyPr>
          <a:lstStyle/>
          <a:p>
            <a:pPr>
              <a:buClr>
                <a:schemeClr val="accent1"/>
              </a:buClr>
              <a:buFont typeface="Arial" pitchFamily="34" charset="0"/>
              <a:buChar char="•"/>
            </a:pPr>
            <a:r>
              <a:rPr lang="es-CL" dirty="0" smtClean="0"/>
              <a:t>Para la luz monocromática y para un par dado de materiales, </a:t>
            </a:r>
            <a:r>
              <a:rPr lang="es-CL" i="1" dirty="0" smtClean="0"/>
              <a:t>a y b, en lados </a:t>
            </a:r>
            <a:r>
              <a:rPr lang="es-CL" dirty="0" smtClean="0"/>
              <a:t>opuestos de la interfaz, </a:t>
            </a:r>
            <a:r>
              <a:rPr lang="es-CL" b="1" dirty="0" smtClean="0"/>
              <a:t>la razón de los senos de los ángulos </a:t>
            </a:r>
            <a:r>
              <a:rPr lang="el-GR" b="1" dirty="0" smtClean="0"/>
              <a:t>θ</a:t>
            </a:r>
            <a:r>
              <a:rPr lang="es-CL" b="1" i="1" baseline="-25000" dirty="0" smtClean="0"/>
              <a:t>a</a:t>
            </a:r>
            <a:r>
              <a:rPr lang="es-CL" b="1" i="1" dirty="0" smtClean="0"/>
              <a:t> y </a:t>
            </a:r>
            <a:r>
              <a:rPr lang="el-GR" b="1" dirty="0" smtClean="0"/>
              <a:t>θ</a:t>
            </a:r>
            <a:r>
              <a:rPr lang="es-CL" b="1" i="1" baseline="-25000" dirty="0" smtClean="0"/>
              <a:t>b</a:t>
            </a:r>
            <a:r>
              <a:rPr lang="es-CL" b="1" i="1" dirty="0" smtClean="0"/>
              <a:t>, donde </a:t>
            </a:r>
            <a:r>
              <a:rPr lang="es-CL" b="1" dirty="0" smtClean="0"/>
              <a:t>los dos ángulos están medidos a partir de la normal a la superficie, es igual al inverso de la razón de los dos índices de refracción:</a:t>
            </a:r>
            <a:endParaRPr lang="es-CL" dirty="0"/>
          </a:p>
        </p:txBody>
      </p:sp>
      <p:pic>
        <p:nvPicPr>
          <p:cNvPr id="95234" name="Picture 2"/>
          <p:cNvPicPr>
            <a:picLocks noChangeAspect="1" noChangeArrowheads="1"/>
          </p:cNvPicPr>
          <p:nvPr/>
        </p:nvPicPr>
        <p:blipFill>
          <a:blip r:embed="rId2" cstate="print"/>
          <a:srcRect/>
          <a:stretch>
            <a:fillRect/>
          </a:stretch>
        </p:blipFill>
        <p:spPr bwMode="auto">
          <a:xfrm>
            <a:off x="1691680" y="4509120"/>
            <a:ext cx="2560638" cy="1202906"/>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a:stretch>
            <a:fillRect/>
          </a:stretch>
        </p:blipFill>
        <p:spPr bwMode="auto">
          <a:xfrm>
            <a:off x="4860032" y="404664"/>
            <a:ext cx="3933726" cy="2224906"/>
          </a:xfrm>
          <a:prstGeom prst="rect">
            <a:avLst/>
          </a:prstGeom>
          <a:noFill/>
          <a:ln w="9525">
            <a:noFill/>
            <a:miter lim="800000"/>
            <a:headEnd/>
            <a:tailEnd/>
          </a:ln>
        </p:spPr>
      </p:pic>
      <p:pic>
        <p:nvPicPr>
          <p:cNvPr id="95236" name="Picture 4"/>
          <p:cNvPicPr>
            <a:picLocks noChangeAspect="1" noChangeArrowheads="1"/>
          </p:cNvPicPr>
          <p:nvPr/>
        </p:nvPicPr>
        <p:blipFill>
          <a:blip r:embed="rId4" cstate="print"/>
          <a:srcRect/>
          <a:stretch>
            <a:fillRect/>
          </a:stretch>
        </p:blipFill>
        <p:spPr bwMode="auto">
          <a:xfrm>
            <a:off x="4572000" y="4005064"/>
            <a:ext cx="4232866" cy="2500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1643527"/>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070C0"/>
                </a:solidFill>
              </a:rPr>
              <a:t>Reflexión interna total de la luz</a:t>
            </a:r>
          </a:p>
          <a:p>
            <a:pPr algn="just">
              <a:lnSpc>
                <a:spcPct val="90000"/>
              </a:lnSpc>
              <a:defRPr/>
            </a:pPr>
            <a:endParaRPr lang="es-ES_tradnl" dirty="0" smtClean="0"/>
          </a:p>
          <a:p>
            <a:pPr algn="just">
              <a:lnSpc>
                <a:spcPct val="90000"/>
              </a:lnSpc>
              <a:defRPr/>
            </a:pPr>
            <a:r>
              <a:rPr lang="es-ES_tradnl" dirty="0" smtClean="0"/>
              <a:t>	En las siguientes imágenes fíjate como al aumentar el ángulo de incidencia el rayo refractado se aleja de la normal, hasta que se produce la reflexión interna total de la luz.</a:t>
            </a:r>
            <a:r>
              <a:rPr lang="es-ES_tradnl" dirty="0" smtClean="0">
                <a:solidFill>
                  <a:srgbClr val="0070C0"/>
                </a:solidFill>
              </a:rPr>
              <a:t> </a:t>
            </a:r>
          </a:p>
          <a:p>
            <a:pPr>
              <a:buClr>
                <a:schemeClr val="accent1"/>
              </a:buClr>
              <a:buFont typeface="Arial" pitchFamily="34" charset="0"/>
              <a:buChar char="•"/>
            </a:pPr>
            <a:endParaRPr lang="es-CL" dirty="0"/>
          </a:p>
        </p:txBody>
      </p:sp>
      <p:pic>
        <p:nvPicPr>
          <p:cNvPr id="5" name="Picture 34"/>
          <p:cNvPicPr>
            <a:picLocks noChangeAspect="1" noChangeArrowheads="1"/>
          </p:cNvPicPr>
          <p:nvPr/>
        </p:nvPicPr>
        <p:blipFill>
          <a:blip r:embed="rId2" cstate="print"/>
          <a:srcRect/>
          <a:stretch>
            <a:fillRect/>
          </a:stretch>
        </p:blipFill>
        <p:spPr bwMode="auto">
          <a:xfrm>
            <a:off x="1807121" y="3171825"/>
            <a:ext cx="5686425" cy="3686175"/>
          </a:xfrm>
          <a:prstGeom prst="rect">
            <a:avLst/>
          </a:prstGeom>
          <a:noFill/>
          <a:ln w="9525">
            <a:noFill/>
            <a:miter lim="800000"/>
            <a:headEnd/>
            <a:tailEnd/>
          </a:ln>
        </p:spPr>
      </p:pic>
      <p:pic>
        <p:nvPicPr>
          <p:cNvPr id="6" name="Picture 35"/>
          <p:cNvPicPr>
            <a:picLocks noChangeAspect="1" noChangeArrowheads="1"/>
          </p:cNvPicPr>
          <p:nvPr/>
        </p:nvPicPr>
        <p:blipFill>
          <a:blip r:embed="rId3" cstate="print"/>
          <a:srcRect/>
          <a:stretch>
            <a:fillRect/>
          </a:stretch>
        </p:blipFill>
        <p:spPr bwMode="auto">
          <a:xfrm>
            <a:off x="1807121" y="3143250"/>
            <a:ext cx="5705475" cy="3152775"/>
          </a:xfrm>
          <a:prstGeom prst="rect">
            <a:avLst/>
          </a:prstGeom>
          <a:noFill/>
          <a:ln w="9525">
            <a:noFill/>
            <a:miter lim="800000"/>
            <a:headEnd/>
            <a:tailEnd/>
          </a:ln>
        </p:spPr>
      </p:pic>
      <p:pic>
        <p:nvPicPr>
          <p:cNvPr id="7" name="Picture 36"/>
          <p:cNvPicPr>
            <a:picLocks noChangeAspect="1" noChangeArrowheads="1"/>
          </p:cNvPicPr>
          <p:nvPr/>
        </p:nvPicPr>
        <p:blipFill>
          <a:blip r:embed="rId4" cstate="print"/>
          <a:srcRect/>
          <a:stretch>
            <a:fillRect/>
          </a:stretch>
        </p:blipFill>
        <p:spPr bwMode="auto">
          <a:xfrm>
            <a:off x="1807121" y="3143250"/>
            <a:ext cx="5705475" cy="3133725"/>
          </a:xfrm>
          <a:prstGeom prst="rect">
            <a:avLst/>
          </a:prstGeom>
          <a:noFill/>
          <a:ln w="9525">
            <a:noFill/>
            <a:miter lim="800000"/>
            <a:headEnd/>
            <a:tailEnd/>
          </a:ln>
        </p:spPr>
      </p:pic>
      <p:pic>
        <p:nvPicPr>
          <p:cNvPr id="8" name="Picture 37"/>
          <p:cNvPicPr>
            <a:picLocks noChangeAspect="1" noChangeArrowheads="1"/>
          </p:cNvPicPr>
          <p:nvPr/>
        </p:nvPicPr>
        <p:blipFill>
          <a:blip r:embed="rId5" cstate="print"/>
          <a:srcRect/>
          <a:stretch>
            <a:fillRect/>
          </a:stretch>
        </p:blipFill>
        <p:spPr bwMode="auto">
          <a:xfrm>
            <a:off x="1807121" y="3200400"/>
            <a:ext cx="5705475" cy="3086100"/>
          </a:xfrm>
          <a:prstGeom prst="rect">
            <a:avLst/>
          </a:prstGeom>
          <a:noFill/>
          <a:ln w="9525">
            <a:noFill/>
            <a:miter lim="800000"/>
            <a:headEnd/>
            <a:tailEnd/>
          </a:ln>
        </p:spPr>
      </p:pic>
      <p:pic>
        <p:nvPicPr>
          <p:cNvPr id="9" name="Picture 38"/>
          <p:cNvPicPr>
            <a:picLocks noChangeAspect="1" noChangeArrowheads="1"/>
          </p:cNvPicPr>
          <p:nvPr/>
        </p:nvPicPr>
        <p:blipFill>
          <a:blip r:embed="rId6" cstate="print"/>
          <a:srcRect/>
          <a:stretch>
            <a:fillRect/>
          </a:stretch>
        </p:blipFill>
        <p:spPr bwMode="auto">
          <a:xfrm>
            <a:off x="1807121" y="3143250"/>
            <a:ext cx="5686425" cy="3143250"/>
          </a:xfrm>
          <a:prstGeom prst="rect">
            <a:avLst/>
          </a:prstGeom>
          <a:noFill/>
          <a:ln w="9525">
            <a:noFill/>
            <a:miter lim="800000"/>
            <a:headEnd/>
            <a:tailEnd/>
          </a:ln>
        </p:spPr>
      </p:pic>
      <p:pic>
        <p:nvPicPr>
          <p:cNvPr id="10" name="Picture 39"/>
          <p:cNvPicPr>
            <a:picLocks noChangeAspect="1" noChangeArrowheads="1"/>
          </p:cNvPicPr>
          <p:nvPr/>
        </p:nvPicPr>
        <p:blipFill>
          <a:blip r:embed="rId7" cstate="print"/>
          <a:srcRect/>
          <a:stretch>
            <a:fillRect/>
          </a:stretch>
        </p:blipFill>
        <p:spPr bwMode="auto">
          <a:xfrm>
            <a:off x="1835696" y="3143250"/>
            <a:ext cx="5686425" cy="311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Autofit/>
          </a:bodyPr>
          <a:lstStyle/>
          <a:p>
            <a:r>
              <a:rPr lang="es-CL" dirty="0" smtClean="0">
                <a:solidFill>
                  <a:schemeClr val="accent1"/>
                </a:solidFill>
              </a:rPr>
              <a:t>Clasificación de las fuentes de LUZ</a:t>
            </a:r>
            <a:endParaRPr lang="es-CL" dirty="0">
              <a:solidFill>
                <a:schemeClr val="accent1"/>
              </a:solidFill>
            </a:endParaRPr>
          </a:p>
        </p:txBody>
      </p:sp>
      <p:sp>
        <p:nvSpPr>
          <p:cNvPr id="4" name="3 CuadroTexto"/>
          <p:cNvSpPr txBox="1"/>
          <p:nvPr/>
        </p:nvSpPr>
        <p:spPr>
          <a:xfrm>
            <a:off x="467544" y="1628800"/>
            <a:ext cx="8208912" cy="646331"/>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Respecto de la naturaleza del cuerpo:</a:t>
            </a:r>
            <a:r>
              <a:rPr lang="es-ES_tradnl" b="1" dirty="0" smtClean="0"/>
              <a:t> </a:t>
            </a:r>
            <a:r>
              <a:rPr lang="es-ES_tradnl" dirty="0" smtClean="0"/>
              <a:t>Estas se caracterizan por </a:t>
            </a:r>
            <a:r>
              <a:rPr lang="es-ES_tradnl" b="1" dirty="0" smtClean="0"/>
              <a:t>emitir luz</a:t>
            </a:r>
            <a:endParaRPr lang="es-CL" dirty="0"/>
          </a:p>
        </p:txBody>
      </p:sp>
      <p:sp>
        <p:nvSpPr>
          <p:cNvPr id="5" name="4 CuadroTexto"/>
          <p:cNvSpPr txBox="1"/>
          <p:nvPr/>
        </p:nvSpPr>
        <p:spPr>
          <a:xfrm>
            <a:off x="467544" y="4437112"/>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67DD9"/>
                </a:solidFill>
              </a:rPr>
              <a:t>Respecto de la forma de emisión:</a:t>
            </a:r>
            <a:r>
              <a:rPr lang="es-ES_tradnl" b="1" dirty="0" smtClean="0"/>
              <a:t> </a:t>
            </a:r>
            <a:endParaRPr lang="es-CL" dirty="0"/>
          </a:p>
        </p:txBody>
      </p:sp>
      <p:sp>
        <p:nvSpPr>
          <p:cNvPr id="6" name="22 Rectángulo"/>
          <p:cNvSpPr>
            <a:spLocks noChangeArrowheads="1"/>
          </p:cNvSpPr>
          <p:nvPr/>
        </p:nvSpPr>
        <p:spPr bwMode="auto">
          <a:xfrm>
            <a:off x="683568" y="2276872"/>
            <a:ext cx="4320480" cy="991041"/>
          </a:xfrm>
          <a:prstGeom prst="rect">
            <a:avLst/>
          </a:prstGeom>
          <a:noFill/>
          <a:ln w="9525">
            <a:noFill/>
            <a:miter lim="800000"/>
            <a:headEnd/>
            <a:tailEnd/>
          </a:ln>
        </p:spPr>
        <p:txBody>
          <a:bodyPr wrap="square">
            <a:spAutoFit/>
          </a:bodyPr>
          <a:lstStyle/>
          <a:p>
            <a:pPr marL="457200" indent="-457200">
              <a:spcBef>
                <a:spcPct val="20000"/>
              </a:spcBef>
            </a:pPr>
            <a:r>
              <a:rPr lang="es-ES_tradnl" sz="2000" b="1" dirty="0" smtClean="0">
                <a:solidFill>
                  <a:srgbClr val="0070C0"/>
                </a:solidFill>
              </a:rPr>
              <a:t>Fuentes </a:t>
            </a:r>
            <a:r>
              <a:rPr lang="es-ES_tradnl" sz="2000" b="1" dirty="0">
                <a:solidFill>
                  <a:srgbClr val="0070C0"/>
                </a:solidFill>
              </a:rPr>
              <a:t>naturales</a:t>
            </a:r>
          </a:p>
          <a:p>
            <a:pPr marL="457200" indent="-457200">
              <a:spcBef>
                <a:spcPct val="20000"/>
              </a:spcBef>
            </a:pPr>
            <a:r>
              <a:rPr lang="es-ES_tradnl" sz="1600" dirty="0"/>
              <a:t>Aquellas fuentes que emiten luz</a:t>
            </a:r>
          </a:p>
          <a:p>
            <a:pPr marL="457200" indent="-457200">
              <a:spcBef>
                <a:spcPct val="20000"/>
              </a:spcBef>
            </a:pPr>
            <a:r>
              <a:rPr lang="es-ES_tradnl" sz="1600" dirty="0"/>
              <a:t>sin la  intervención del hombre.</a:t>
            </a:r>
          </a:p>
        </p:txBody>
      </p:sp>
      <p:sp>
        <p:nvSpPr>
          <p:cNvPr id="7" name="6 Rectángulo"/>
          <p:cNvSpPr/>
          <p:nvPr/>
        </p:nvSpPr>
        <p:spPr>
          <a:xfrm>
            <a:off x="4788024" y="2276872"/>
            <a:ext cx="3528392" cy="1286506"/>
          </a:xfrm>
          <a:prstGeom prst="rect">
            <a:avLst/>
          </a:prstGeom>
        </p:spPr>
        <p:txBody>
          <a:bodyPr wrap="square">
            <a:spAutoFit/>
          </a:bodyPr>
          <a:lstStyle/>
          <a:p>
            <a:pPr marL="342900" indent="-342900" algn="just">
              <a:spcBef>
                <a:spcPct val="20000"/>
              </a:spcBef>
              <a:defRPr/>
            </a:pPr>
            <a:r>
              <a:rPr lang="es-ES_tradnl" sz="2000" b="1" dirty="0" smtClean="0">
                <a:solidFill>
                  <a:srgbClr val="0070C0"/>
                </a:solidFill>
                <a:cs typeface="Arial" charset="0"/>
              </a:rPr>
              <a:t>Fuentes </a:t>
            </a:r>
            <a:r>
              <a:rPr lang="es-ES_tradnl" sz="2000" b="1" dirty="0">
                <a:solidFill>
                  <a:srgbClr val="0070C0"/>
                </a:solidFill>
                <a:cs typeface="Arial" charset="0"/>
              </a:rPr>
              <a:t>artificiales</a:t>
            </a:r>
          </a:p>
          <a:p>
            <a:pPr marL="342900" indent="-342900" algn="just">
              <a:spcBef>
                <a:spcPct val="20000"/>
              </a:spcBef>
              <a:defRPr/>
            </a:pPr>
            <a:r>
              <a:rPr lang="es-ES_tradnl" sz="1600" dirty="0"/>
              <a:t>Aquellas fuentes que emiten luz</a:t>
            </a:r>
          </a:p>
          <a:p>
            <a:pPr marL="342900" indent="-342900" algn="just">
              <a:spcBef>
                <a:spcPct val="20000"/>
              </a:spcBef>
              <a:defRPr/>
            </a:pPr>
            <a:r>
              <a:rPr lang="es-ES_tradnl" sz="1600" dirty="0"/>
              <a:t>mediante la intervención del</a:t>
            </a:r>
          </a:p>
          <a:p>
            <a:pPr marL="342900" indent="-342900" algn="just">
              <a:spcBef>
                <a:spcPct val="20000"/>
              </a:spcBef>
              <a:defRPr/>
            </a:pPr>
            <a:r>
              <a:rPr lang="es-ES_tradnl" sz="1600" dirty="0"/>
              <a:t>hombre.</a:t>
            </a:r>
            <a:endParaRPr lang="es-ES_tradnl" sz="1600" b="1" dirty="0">
              <a:cs typeface="Arial" charset="0"/>
            </a:endParaRPr>
          </a:p>
        </p:txBody>
      </p:sp>
      <p:pic>
        <p:nvPicPr>
          <p:cNvPr id="8" name="Picture 2" descr="https://encrypted-tbn2.google.com/images?q=tbn:ANd9GcRDmNlXYK2gJJVAY9Ayj2DUG1ARilgWfVid2wwkA3YqxWWuxjiysA"/>
          <p:cNvPicPr>
            <a:picLocks noChangeAspect="1" noChangeArrowheads="1"/>
          </p:cNvPicPr>
          <p:nvPr/>
        </p:nvPicPr>
        <p:blipFill>
          <a:blip r:embed="rId2" cstate="print"/>
          <a:srcRect/>
          <a:stretch>
            <a:fillRect/>
          </a:stretch>
        </p:blipFill>
        <p:spPr bwMode="auto">
          <a:xfrm rot="21396077">
            <a:off x="1362234" y="3326568"/>
            <a:ext cx="1434716" cy="1074708"/>
          </a:xfrm>
          <a:prstGeom prst="rect">
            <a:avLst/>
          </a:prstGeom>
          <a:noFill/>
          <a:ln w="9525">
            <a:noFill/>
            <a:miter lim="800000"/>
            <a:headEnd/>
            <a:tailEnd/>
          </a:ln>
        </p:spPr>
      </p:pic>
      <p:pic>
        <p:nvPicPr>
          <p:cNvPr id="9" name="Picture 12" descr="https://encrypted-tbn0.google.com/images?q=tbn:ANd9GcRvS0uX7KkPYnDQcENREuNP_7yPS3-8tIWpXCJBFq_wFb3IjrPv"/>
          <p:cNvPicPr>
            <a:picLocks noChangeAspect="1" noChangeArrowheads="1"/>
          </p:cNvPicPr>
          <p:nvPr/>
        </p:nvPicPr>
        <p:blipFill>
          <a:blip r:embed="rId3" cstate="print"/>
          <a:srcRect/>
          <a:stretch>
            <a:fillRect/>
          </a:stretch>
        </p:blipFill>
        <p:spPr bwMode="auto">
          <a:xfrm>
            <a:off x="6084168" y="3284984"/>
            <a:ext cx="1398640" cy="989806"/>
          </a:xfrm>
          <a:prstGeom prst="rect">
            <a:avLst/>
          </a:prstGeom>
          <a:noFill/>
          <a:ln w="9525">
            <a:noFill/>
            <a:miter lim="800000"/>
            <a:headEnd/>
            <a:tailEnd/>
          </a:ln>
        </p:spPr>
      </p:pic>
      <p:sp>
        <p:nvSpPr>
          <p:cNvPr id="10" name="12 Rectángulo"/>
          <p:cNvSpPr>
            <a:spLocks noChangeArrowheads="1"/>
          </p:cNvSpPr>
          <p:nvPr/>
        </p:nvSpPr>
        <p:spPr bwMode="auto">
          <a:xfrm>
            <a:off x="755576" y="4797152"/>
            <a:ext cx="3816424" cy="991041"/>
          </a:xfrm>
          <a:prstGeom prst="rect">
            <a:avLst/>
          </a:prstGeom>
          <a:noFill/>
          <a:ln w="9525">
            <a:noFill/>
            <a:miter lim="800000"/>
            <a:headEnd/>
            <a:tailEnd/>
          </a:ln>
        </p:spPr>
        <p:txBody>
          <a:bodyPr wrap="square">
            <a:spAutoFit/>
          </a:bodyPr>
          <a:lstStyle/>
          <a:p>
            <a:pPr marL="457200" indent="-457200">
              <a:spcBef>
                <a:spcPct val="20000"/>
              </a:spcBef>
            </a:pPr>
            <a:r>
              <a:rPr lang="es-ES_tradnl" sz="2000" b="1" dirty="0" smtClean="0">
                <a:solidFill>
                  <a:srgbClr val="0070C0"/>
                </a:solidFill>
              </a:rPr>
              <a:t>Fuentes </a:t>
            </a:r>
            <a:r>
              <a:rPr lang="es-ES_tradnl" sz="2000" b="1" dirty="0">
                <a:solidFill>
                  <a:srgbClr val="0070C0"/>
                </a:solidFill>
              </a:rPr>
              <a:t>primarias</a:t>
            </a:r>
          </a:p>
          <a:p>
            <a:pPr marL="457200" indent="-457200">
              <a:spcBef>
                <a:spcPct val="20000"/>
              </a:spcBef>
            </a:pPr>
            <a:r>
              <a:rPr lang="es-ES_tradnl" sz="1600" dirty="0"/>
              <a:t>Aquellas fuentes que </a:t>
            </a:r>
            <a:r>
              <a:rPr lang="es-ES_tradnl" sz="1600" b="1" dirty="0"/>
              <a:t>emiten luz</a:t>
            </a:r>
          </a:p>
          <a:p>
            <a:pPr marL="457200" indent="-457200">
              <a:spcBef>
                <a:spcPct val="20000"/>
              </a:spcBef>
            </a:pPr>
            <a:r>
              <a:rPr lang="es-ES_tradnl" sz="1600" b="1" dirty="0"/>
              <a:t>propia</a:t>
            </a:r>
            <a:r>
              <a:rPr lang="es-ES_tradnl" sz="1600" b="1" dirty="0" smtClean="0"/>
              <a:t>.</a:t>
            </a:r>
            <a:endParaRPr lang="es-ES_tradnl" sz="1600" b="1" dirty="0"/>
          </a:p>
        </p:txBody>
      </p:sp>
      <p:sp>
        <p:nvSpPr>
          <p:cNvPr id="11" name="10 CuadroTexto"/>
          <p:cNvSpPr txBox="1"/>
          <p:nvPr/>
        </p:nvSpPr>
        <p:spPr>
          <a:xfrm>
            <a:off x="4860032" y="4797152"/>
            <a:ext cx="3816424" cy="1286506"/>
          </a:xfrm>
          <a:prstGeom prst="rect">
            <a:avLst/>
          </a:prstGeom>
          <a:noFill/>
        </p:spPr>
        <p:txBody>
          <a:bodyPr wrap="square" rtlCol="0">
            <a:spAutoFit/>
          </a:bodyPr>
          <a:lstStyle/>
          <a:p>
            <a:pPr marL="457200" indent="-457200">
              <a:spcBef>
                <a:spcPct val="20000"/>
              </a:spcBef>
            </a:pPr>
            <a:r>
              <a:rPr lang="es-ES_tradnl" sz="2000" b="1" dirty="0" smtClean="0">
                <a:solidFill>
                  <a:srgbClr val="0070C0"/>
                </a:solidFill>
              </a:rPr>
              <a:t>Fuentes secundarias</a:t>
            </a:r>
          </a:p>
          <a:p>
            <a:pPr marL="457200" indent="-457200">
              <a:spcBef>
                <a:spcPct val="20000"/>
              </a:spcBef>
            </a:pPr>
            <a:r>
              <a:rPr lang="es-ES_tradnl" sz="1600" dirty="0" smtClean="0"/>
              <a:t>Aquellas fuentes que solo </a:t>
            </a:r>
            <a:r>
              <a:rPr lang="es-ES_tradnl" sz="1600" b="1" dirty="0" smtClean="0"/>
              <a:t>reflejan</a:t>
            </a:r>
          </a:p>
          <a:p>
            <a:pPr marL="457200" indent="-457200">
              <a:spcBef>
                <a:spcPct val="20000"/>
              </a:spcBef>
            </a:pPr>
            <a:r>
              <a:rPr lang="es-ES_tradnl" sz="1600" dirty="0" smtClean="0"/>
              <a:t>la </a:t>
            </a:r>
            <a:r>
              <a:rPr lang="es-ES_tradnl" sz="1600" b="1" dirty="0" smtClean="0"/>
              <a:t>luz emitida </a:t>
            </a:r>
            <a:r>
              <a:rPr lang="es-ES_tradnl" sz="1600" dirty="0" smtClean="0"/>
              <a:t>por algún </a:t>
            </a:r>
            <a:r>
              <a:rPr lang="es-ES_tradnl" sz="1600" b="1" dirty="0" smtClean="0"/>
              <a:t>otro</a:t>
            </a:r>
          </a:p>
          <a:p>
            <a:pPr marL="457200" indent="-457200">
              <a:spcBef>
                <a:spcPct val="20000"/>
              </a:spcBef>
            </a:pPr>
            <a:r>
              <a:rPr lang="es-ES_tradnl" sz="1600" b="1" dirty="0" smtClean="0"/>
              <a:t>cuerpo.</a:t>
            </a:r>
          </a:p>
        </p:txBody>
      </p:sp>
      <p:pic>
        <p:nvPicPr>
          <p:cNvPr id="12" name="Picture 2" descr="https://encrypted-tbn2.google.com/images?q=tbn:ANd9GcTWAIbfovIlUTfb4DWy_EDBd2SGa2PzrF7JZ_ZA2cE0d5PWj04q"/>
          <p:cNvPicPr>
            <a:picLocks noChangeAspect="1" noChangeArrowheads="1"/>
          </p:cNvPicPr>
          <p:nvPr/>
        </p:nvPicPr>
        <p:blipFill>
          <a:blip r:embed="rId4" cstate="print"/>
          <a:srcRect/>
          <a:stretch>
            <a:fillRect/>
          </a:stretch>
        </p:blipFill>
        <p:spPr bwMode="auto">
          <a:xfrm rot="21086420">
            <a:off x="7305903" y="5692164"/>
            <a:ext cx="1583658" cy="1053850"/>
          </a:xfrm>
          <a:prstGeom prst="rect">
            <a:avLst/>
          </a:prstGeom>
          <a:noFill/>
          <a:ln w="9525">
            <a:noFill/>
            <a:miter lim="800000"/>
            <a:headEnd/>
            <a:tailEnd/>
          </a:ln>
        </p:spPr>
      </p:pic>
      <p:pic>
        <p:nvPicPr>
          <p:cNvPr id="13" name="Picture 10" descr="http://www.juanelbuho.org/Imagenes/e_luciernaga_03.jpg"/>
          <p:cNvPicPr>
            <a:picLocks noChangeAspect="1" noChangeArrowheads="1"/>
          </p:cNvPicPr>
          <p:nvPr/>
        </p:nvPicPr>
        <p:blipFill>
          <a:blip r:embed="rId5" cstate="print"/>
          <a:srcRect/>
          <a:stretch>
            <a:fillRect/>
          </a:stretch>
        </p:blipFill>
        <p:spPr bwMode="auto">
          <a:xfrm rot="21382936">
            <a:off x="1872912" y="5562384"/>
            <a:ext cx="185737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ES_tradnl" b="1" dirty="0" smtClean="0">
                <a:solidFill>
                  <a:srgbClr val="0070C0"/>
                </a:solidFill>
              </a:rPr>
              <a:t>Reflexión interna total de la luz</a:t>
            </a:r>
          </a:p>
        </p:txBody>
      </p:sp>
      <p:cxnSp>
        <p:nvCxnSpPr>
          <p:cNvPr id="5" name="4 Conector recto"/>
          <p:cNvCxnSpPr/>
          <p:nvPr/>
        </p:nvCxnSpPr>
        <p:spPr>
          <a:xfrm rot="5400000" flipH="1" flipV="1">
            <a:off x="5404148" y="4781550"/>
            <a:ext cx="2430462" cy="1588"/>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27 CuadroTexto"/>
          <p:cNvSpPr txBox="1">
            <a:spLocks noChangeArrowheads="1"/>
          </p:cNvSpPr>
          <p:nvPr/>
        </p:nvSpPr>
        <p:spPr bwMode="auto">
          <a:xfrm>
            <a:off x="6229648" y="3424238"/>
            <a:ext cx="388937" cy="430212"/>
          </a:xfrm>
          <a:prstGeom prst="rect">
            <a:avLst/>
          </a:prstGeom>
          <a:noFill/>
          <a:ln w="9525">
            <a:noFill/>
            <a:miter lim="800000"/>
            <a:headEnd/>
            <a:tailEnd/>
          </a:ln>
        </p:spPr>
        <p:txBody>
          <a:bodyPr wrap="none">
            <a:spAutoFit/>
          </a:bodyPr>
          <a:lstStyle/>
          <a:p>
            <a:r>
              <a:rPr lang="es-ES" sz="2200">
                <a:solidFill>
                  <a:schemeClr val="bg1"/>
                </a:solidFill>
              </a:rPr>
              <a:t>N</a:t>
            </a:r>
          </a:p>
        </p:txBody>
      </p:sp>
      <p:pic>
        <p:nvPicPr>
          <p:cNvPr id="7" name="Picture 4"/>
          <p:cNvPicPr>
            <a:picLocks noChangeAspect="1" noChangeArrowheads="1"/>
          </p:cNvPicPr>
          <p:nvPr/>
        </p:nvPicPr>
        <p:blipFill>
          <a:blip r:embed="rId2" cstate="print"/>
          <a:srcRect/>
          <a:stretch>
            <a:fillRect/>
          </a:stretch>
        </p:blipFill>
        <p:spPr bwMode="auto">
          <a:xfrm>
            <a:off x="1403648" y="2138363"/>
            <a:ext cx="6715125" cy="2071687"/>
          </a:xfrm>
          <a:prstGeom prst="rect">
            <a:avLst/>
          </a:prstGeom>
          <a:noFill/>
          <a:ln w="9525">
            <a:noFill/>
            <a:miter lim="800000"/>
            <a:headEnd/>
            <a:tailEnd/>
          </a:ln>
        </p:spPr>
      </p:pic>
      <p:pic>
        <p:nvPicPr>
          <p:cNvPr id="8" name="Picture 9" descr="C:\Documents and Settings\mauricio.romero\Mis documentos\Mis imágenes\imagesCANZN389.jpg"/>
          <p:cNvPicPr>
            <a:picLocks noChangeAspect="1" noChangeArrowheads="1"/>
          </p:cNvPicPr>
          <p:nvPr/>
        </p:nvPicPr>
        <p:blipFill>
          <a:blip r:embed="rId3" cstate="print"/>
          <a:srcRect/>
          <a:stretch>
            <a:fillRect/>
          </a:stretch>
        </p:blipFill>
        <p:spPr bwMode="auto">
          <a:xfrm>
            <a:off x="4046835" y="4281488"/>
            <a:ext cx="3686175" cy="2576512"/>
          </a:xfrm>
          <a:prstGeom prst="rect">
            <a:avLst/>
          </a:prstGeom>
          <a:noFill/>
          <a:ln w="9525">
            <a:noFill/>
            <a:miter lim="800000"/>
            <a:headEnd/>
            <a:tailEnd/>
          </a:ln>
        </p:spPr>
      </p:pic>
      <p:pic>
        <p:nvPicPr>
          <p:cNvPr id="9" name="Picture 10" descr="C:\Documents and Settings\mauricio.romero\Mis documentos\Mis imágenes\imagesCAFR07WJ.jpg"/>
          <p:cNvPicPr>
            <a:picLocks noChangeAspect="1" noChangeArrowheads="1"/>
          </p:cNvPicPr>
          <p:nvPr/>
        </p:nvPicPr>
        <p:blipFill>
          <a:blip r:embed="rId4" cstate="print"/>
          <a:srcRect/>
          <a:stretch>
            <a:fillRect/>
          </a:stretch>
        </p:blipFill>
        <p:spPr bwMode="auto">
          <a:xfrm>
            <a:off x="1903710" y="4295775"/>
            <a:ext cx="1695450" cy="255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Refracción</a:t>
            </a:r>
            <a:endParaRPr lang="es-CL" dirty="0"/>
          </a:p>
        </p:txBody>
      </p:sp>
      <p:sp>
        <p:nvSpPr>
          <p:cNvPr id="4" name="3 CuadroTexto"/>
          <p:cNvSpPr txBox="1"/>
          <p:nvPr/>
        </p:nvSpPr>
        <p:spPr>
          <a:xfrm>
            <a:off x="467544" y="1628800"/>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Descomposición de la luz blanca</a:t>
            </a:r>
            <a:endParaRPr lang="es-CL" dirty="0">
              <a:solidFill>
                <a:srgbClr val="0070C0"/>
              </a:solidFill>
            </a:endParaRPr>
          </a:p>
        </p:txBody>
      </p:sp>
      <p:sp>
        <p:nvSpPr>
          <p:cNvPr id="5" name="4 CuadroTexto"/>
          <p:cNvSpPr txBox="1"/>
          <p:nvPr/>
        </p:nvSpPr>
        <p:spPr>
          <a:xfrm>
            <a:off x="539552" y="2204864"/>
            <a:ext cx="3672408" cy="3693319"/>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 blanca</a:t>
            </a:r>
            <a:r>
              <a:rPr lang="es-ES_tradnl" dirty="0" smtClean="0"/>
              <a:t> está </a:t>
            </a:r>
            <a:r>
              <a:rPr lang="es-ES_tradnl" b="1" dirty="0" smtClean="0"/>
              <a:t>constituida por la superposición de luces de distintos colores. </a:t>
            </a:r>
            <a:r>
              <a:rPr lang="es-ES_tradnl" dirty="0" smtClean="0"/>
              <a:t>Cada una de estas luces corresponde a </a:t>
            </a:r>
            <a:r>
              <a:rPr lang="es-ES_tradnl" b="1" dirty="0" smtClean="0"/>
              <a:t>ondas de distinta frecuencia.  </a:t>
            </a:r>
          </a:p>
          <a:p>
            <a:pPr>
              <a:defRPr/>
            </a:pPr>
            <a:endParaRPr lang="es-ES_tradnl" b="1" dirty="0" smtClean="0"/>
          </a:p>
          <a:p>
            <a:pPr>
              <a:defRPr/>
            </a:pPr>
            <a:r>
              <a:rPr lang="es-ES_tradnl" dirty="0" smtClean="0"/>
              <a:t>En un medio o cuerpo transparente determinado, </a:t>
            </a:r>
            <a:r>
              <a:rPr lang="es-ES_tradnl" b="1" dirty="0" smtClean="0"/>
              <a:t>cada onda de frecuencia diferente se refractará en un ángulo distinto</a:t>
            </a:r>
            <a:r>
              <a:rPr lang="es-ES_tradnl" dirty="0" smtClean="0"/>
              <a:t>.</a:t>
            </a:r>
          </a:p>
        </p:txBody>
      </p:sp>
      <p:pic>
        <p:nvPicPr>
          <p:cNvPr id="96258" name="Picture 2"/>
          <p:cNvPicPr>
            <a:picLocks noChangeAspect="1" noChangeArrowheads="1"/>
          </p:cNvPicPr>
          <p:nvPr/>
        </p:nvPicPr>
        <p:blipFill>
          <a:blip r:embed="rId2" cstate="print"/>
          <a:srcRect/>
          <a:stretch>
            <a:fillRect/>
          </a:stretch>
        </p:blipFill>
        <p:spPr bwMode="auto">
          <a:xfrm>
            <a:off x="4139952" y="2060848"/>
            <a:ext cx="4680520" cy="4014194"/>
          </a:xfrm>
          <a:prstGeom prst="rect">
            <a:avLst/>
          </a:prstGeom>
          <a:noFill/>
          <a:ln w="9525">
            <a:noFill/>
            <a:miter lim="800000"/>
            <a:headEnd/>
            <a:tailEnd/>
          </a:ln>
        </p:spPr>
      </p:pic>
      <p:pic>
        <p:nvPicPr>
          <p:cNvPr id="6" name="Picture 4" descr="20070924klpcnafyq_439_Ies_SCO"/>
          <p:cNvPicPr>
            <a:picLocks noChangeAspect="1" noChangeArrowheads="1"/>
          </p:cNvPicPr>
          <p:nvPr/>
        </p:nvPicPr>
        <p:blipFill>
          <a:blip r:embed="rId3" cstate="print"/>
          <a:srcRect/>
          <a:stretch>
            <a:fillRect/>
          </a:stretch>
        </p:blipFill>
        <p:spPr bwMode="auto">
          <a:xfrm>
            <a:off x="4572000" y="404664"/>
            <a:ext cx="4182764"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Lentes</a:t>
            </a:r>
            <a:endParaRPr lang="es-CL" dirty="0"/>
          </a:p>
        </p:txBody>
      </p:sp>
      <p:sp>
        <p:nvSpPr>
          <p:cNvPr id="4" name="3 CuadroTexto"/>
          <p:cNvSpPr txBox="1"/>
          <p:nvPr/>
        </p:nvSpPr>
        <p:spPr>
          <a:xfrm>
            <a:off x="467544" y="1844824"/>
            <a:ext cx="7488832" cy="1446550"/>
          </a:xfrm>
          <a:prstGeom prst="rect">
            <a:avLst/>
          </a:prstGeom>
          <a:noFill/>
        </p:spPr>
        <p:txBody>
          <a:bodyPr wrap="square" rtlCol="0">
            <a:spAutoFit/>
          </a:bodyPr>
          <a:lstStyle/>
          <a:p>
            <a:pPr>
              <a:buClr>
                <a:schemeClr val="accent1"/>
              </a:buClr>
              <a:buFont typeface="Arial" pitchFamily="34" charset="0"/>
              <a:buChar char="•"/>
            </a:pPr>
            <a:r>
              <a:rPr lang="es-ES" dirty="0" smtClean="0"/>
              <a:t>Las </a:t>
            </a:r>
            <a:r>
              <a:rPr lang="es-ES" b="1" dirty="0" smtClean="0"/>
              <a:t>lentes</a:t>
            </a:r>
            <a:r>
              <a:rPr lang="es-ES" dirty="0" smtClean="0"/>
              <a:t> son objetos transparentes, generalmente de vidrio, que </a:t>
            </a:r>
            <a:r>
              <a:rPr lang="es-ES" b="1" dirty="0" smtClean="0"/>
              <a:t>refractan</a:t>
            </a:r>
            <a:r>
              <a:rPr lang="es-ES" dirty="0" smtClean="0"/>
              <a:t> y desvían la trayectoria de los rayos luminosos formando imágenes.</a:t>
            </a:r>
          </a:p>
          <a:p>
            <a:pPr algn="just"/>
            <a:endParaRPr lang="es-ES" sz="1600" dirty="0" smtClean="0"/>
          </a:p>
          <a:p>
            <a:pPr algn="just"/>
            <a:r>
              <a:rPr lang="es-ES" dirty="0" smtClean="0"/>
              <a:t>Las lentes pueden ser </a:t>
            </a:r>
            <a:r>
              <a:rPr lang="es-ES" b="1" dirty="0" smtClean="0"/>
              <a:t>divergentes</a:t>
            </a:r>
            <a:r>
              <a:rPr lang="es-ES" dirty="0" smtClean="0"/>
              <a:t> o </a:t>
            </a:r>
            <a:r>
              <a:rPr lang="es-ES" b="1" dirty="0" smtClean="0"/>
              <a:t>convergentes</a:t>
            </a:r>
            <a:r>
              <a:rPr lang="es-ES" dirty="0" smtClean="0"/>
              <a:t>.</a:t>
            </a:r>
          </a:p>
        </p:txBody>
      </p:sp>
      <p:pic>
        <p:nvPicPr>
          <p:cNvPr id="5" name="Picture 3"/>
          <p:cNvPicPr>
            <a:picLocks noChangeAspect="1" noChangeArrowheads="1"/>
          </p:cNvPicPr>
          <p:nvPr/>
        </p:nvPicPr>
        <p:blipFill>
          <a:blip r:embed="rId2" cstate="print"/>
          <a:srcRect/>
          <a:stretch>
            <a:fillRect/>
          </a:stretch>
        </p:blipFill>
        <p:spPr bwMode="auto">
          <a:xfrm rot="313852">
            <a:off x="5436096" y="3789040"/>
            <a:ext cx="2426432" cy="1953916"/>
          </a:xfrm>
          <a:prstGeom prst="rect">
            <a:avLst/>
          </a:prstGeom>
          <a:noFill/>
          <a:ln w="9525">
            <a:noFill/>
            <a:miter lim="800000"/>
            <a:headEnd/>
            <a:tailEnd/>
          </a:ln>
        </p:spPr>
      </p:pic>
      <p:pic>
        <p:nvPicPr>
          <p:cNvPr id="6" name="Picture 2" descr="C:\Documents and Settings\mauricio.romero\Mis documentos\Mis imágenes\20111010klpcnafyq_4_Ies_SCO.jpg"/>
          <p:cNvPicPr>
            <a:picLocks noChangeAspect="1" noChangeArrowheads="1"/>
          </p:cNvPicPr>
          <p:nvPr/>
        </p:nvPicPr>
        <p:blipFill>
          <a:blip r:embed="rId3" cstate="print"/>
          <a:srcRect/>
          <a:stretch>
            <a:fillRect/>
          </a:stretch>
        </p:blipFill>
        <p:spPr bwMode="auto">
          <a:xfrm rot="21237105">
            <a:off x="1462727" y="3635651"/>
            <a:ext cx="2694682" cy="2630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a:bodyPr>
          <a:lstStyle/>
          <a:p>
            <a:r>
              <a:rPr lang="es-CL" dirty="0" smtClean="0"/>
              <a:t>Lentes Divergentes</a:t>
            </a:r>
            <a:endParaRPr lang="es-CL" dirty="0"/>
          </a:p>
        </p:txBody>
      </p:sp>
      <p:sp>
        <p:nvSpPr>
          <p:cNvPr id="4" name="3 CuadroTexto"/>
          <p:cNvSpPr txBox="1"/>
          <p:nvPr/>
        </p:nvSpPr>
        <p:spPr>
          <a:xfrm>
            <a:off x="467544" y="1844824"/>
            <a:ext cx="8208912" cy="1200329"/>
          </a:xfrm>
          <a:prstGeom prst="rect">
            <a:avLst/>
          </a:prstGeom>
          <a:noFill/>
        </p:spPr>
        <p:txBody>
          <a:bodyPr wrap="square" rtlCol="0">
            <a:spAutoFit/>
          </a:bodyPr>
          <a:lstStyle/>
          <a:p>
            <a:pPr>
              <a:buClr>
                <a:schemeClr val="accent1"/>
              </a:buClr>
              <a:buFont typeface="Arial" pitchFamily="34" charset="0"/>
              <a:buChar char="•"/>
            </a:pPr>
            <a:r>
              <a:rPr lang="es-CL" dirty="0" smtClean="0"/>
              <a:t>Son aquellas lentes que poseen la superficie central hundida. Al mirar un objeto a través de estas lentes la imagen que se ve es </a:t>
            </a:r>
            <a:r>
              <a:rPr lang="es-CL" b="1" dirty="0" smtClean="0"/>
              <a:t>más pequeña, derecha y virtual </a:t>
            </a:r>
            <a:r>
              <a:rPr lang="es-CL" dirty="0" smtClean="0"/>
              <a:t>que el objeto.</a:t>
            </a:r>
          </a:p>
          <a:p>
            <a:pPr>
              <a:buClr>
                <a:schemeClr val="accent1"/>
              </a:buClr>
              <a:buFont typeface="Arial" pitchFamily="34" charset="0"/>
              <a:buChar char="•"/>
            </a:pPr>
            <a:endParaRPr lang="es-CL" dirty="0"/>
          </a:p>
        </p:txBody>
      </p:sp>
      <p:pic>
        <p:nvPicPr>
          <p:cNvPr id="5" name="Picture 2" descr="C:\Documents and Settings\mauricio.romero\Mis documentos\Mis imágenes\20111010klpcnafyq_4_Ies_SCO.jpg"/>
          <p:cNvPicPr>
            <a:picLocks noChangeAspect="1" noChangeArrowheads="1"/>
          </p:cNvPicPr>
          <p:nvPr/>
        </p:nvPicPr>
        <p:blipFill>
          <a:blip r:embed="rId2" cstate="print"/>
          <a:srcRect/>
          <a:stretch>
            <a:fillRect/>
          </a:stretch>
        </p:blipFill>
        <p:spPr bwMode="auto">
          <a:xfrm>
            <a:off x="5940152" y="3212976"/>
            <a:ext cx="2694682" cy="2630568"/>
          </a:xfrm>
          <a:prstGeom prst="rect">
            <a:avLst/>
          </a:prstGeom>
          <a:noFill/>
          <a:ln w="9525">
            <a:noFill/>
            <a:miter lim="800000"/>
            <a:headEnd/>
            <a:tailEnd/>
          </a:ln>
        </p:spPr>
      </p:pic>
      <p:sp>
        <p:nvSpPr>
          <p:cNvPr id="6" name="5 CuadroTexto"/>
          <p:cNvSpPr txBox="1"/>
          <p:nvPr/>
        </p:nvSpPr>
        <p:spPr>
          <a:xfrm>
            <a:off x="755576" y="3068960"/>
            <a:ext cx="4032448" cy="1477328"/>
          </a:xfrm>
          <a:prstGeom prst="rect">
            <a:avLst/>
          </a:prstGeom>
          <a:noFill/>
        </p:spPr>
        <p:txBody>
          <a:bodyPr wrap="square" rtlCol="0">
            <a:spAutoFit/>
          </a:bodyPr>
          <a:lstStyle/>
          <a:p>
            <a:r>
              <a:rPr lang="es-CL" b="1" dirty="0" smtClean="0"/>
              <a:t>Tipos de lentes divergentes:</a:t>
            </a:r>
          </a:p>
          <a:p>
            <a:endParaRPr lang="es-CL" dirty="0" smtClean="0"/>
          </a:p>
          <a:p>
            <a:pPr>
              <a:buClr>
                <a:schemeClr val="accent1"/>
              </a:buClr>
              <a:buFont typeface="Arial" pitchFamily="34" charset="0"/>
              <a:buChar char="•"/>
            </a:pPr>
            <a:r>
              <a:rPr lang="es-CL" dirty="0" smtClean="0"/>
              <a:t>Bicóncava</a:t>
            </a:r>
          </a:p>
          <a:p>
            <a:pPr>
              <a:buClr>
                <a:schemeClr val="accent1"/>
              </a:buClr>
              <a:buFont typeface="Arial" pitchFamily="34" charset="0"/>
              <a:buChar char="•"/>
            </a:pPr>
            <a:r>
              <a:rPr lang="es-CL" dirty="0" smtClean="0"/>
              <a:t>Planocóncavo</a:t>
            </a:r>
          </a:p>
          <a:p>
            <a:pPr>
              <a:buClr>
                <a:schemeClr val="accent1"/>
              </a:buClr>
              <a:buFont typeface="Arial" pitchFamily="34" charset="0"/>
              <a:buChar char="•"/>
            </a:pPr>
            <a:r>
              <a:rPr lang="es-CL" dirty="0" smtClean="0"/>
              <a:t>Menisco Divergente</a:t>
            </a:r>
            <a:endParaRPr lang="es-CL" dirty="0"/>
          </a:p>
        </p:txBody>
      </p:sp>
      <p:pic>
        <p:nvPicPr>
          <p:cNvPr id="97283" name="Picture 3"/>
          <p:cNvPicPr>
            <a:picLocks noChangeAspect="1" noChangeArrowheads="1"/>
          </p:cNvPicPr>
          <p:nvPr/>
        </p:nvPicPr>
        <p:blipFill>
          <a:blip r:embed="rId3" cstate="print"/>
          <a:srcRect/>
          <a:stretch>
            <a:fillRect/>
          </a:stretch>
        </p:blipFill>
        <p:spPr bwMode="auto">
          <a:xfrm>
            <a:off x="539552" y="4509120"/>
            <a:ext cx="3744416" cy="2348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normAutofit/>
          </a:bodyPr>
          <a:lstStyle/>
          <a:p>
            <a:r>
              <a:rPr lang="es-CL" dirty="0" smtClean="0"/>
              <a:t>Formación de Imágenes</a:t>
            </a:r>
            <a:endParaRPr lang="es-CL" dirty="0"/>
          </a:p>
        </p:txBody>
      </p:sp>
      <p:sp>
        <p:nvSpPr>
          <p:cNvPr id="4" name="3 CuadroTexto"/>
          <p:cNvSpPr txBox="1"/>
          <p:nvPr/>
        </p:nvSpPr>
        <p:spPr>
          <a:xfrm>
            <a:off x="467544" y="1772816"/>
            <a:ext cx="4392488" cy="4339650"/>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Lente Divergente</a:t>
            </a:r>
          </a:p>
          <a:p>
            <a:pPr>
              <a:buClr>
                <a:schemeClr val="accent1"/>
              </a:buClr>
              <a:buFont typeface="Arial" pitchFamily="34" charset="0"/>
              <a:buChar char="•"/>
            </a:pPr>
            <a:endParaRPr lang="es-CL" b="1" dirty="0" smtClean="0">
              <a:solidFill>
                <a:srgbClr val="0070C0"/>
              </a:solidFill>
            </a:endParaRPr>
          </a:p>
          <a:p>
            <a:pPr>
              <a:buClr>
                <a:schemeClr val="accent1"/>
              </a:buClr>
              <a:buFont typeface="Arial" pitchFamily="34" charset="0"/>
              <a:buChar char="•"/>
            </a:pPr>
            <a:r>
              <a:rPr lang="es-CL" sz="1600" dirty="0" smtClean="0"/>
              <a:t>Se lanza el primer rayo paralelo al eje óptico y cuando este rayo llega al centro del espejo se difracta hacia arriba, pero con un ángulo de elevación tal que su proyección llegue al primer foco.</a:t>
            </a:r>
          </a:p>
          <a:p>
            <a:pPr>
              <a:buClr>
                <a:schemeClr val="accent1"/>
              </a:buClr>
            </a:pPr>
            <a:r>
              <a:rPr lang="es-CL" sz="1600" dirty="0" smtClean="0"/>
              <a:t> </a:t>
            </a:r>
          </a:p>
          <a:p>
            <a:pPr>
              <a:buClr>
                <a:schemeClr val="accent1"/>
              </a:buClr>
              <a:buFont typeface="Arial" pitchFamily="34" charset="0"/>
              <a:buChar char="•"/>
            </a:pPr>
            <a:r>
              <a:rPr lang="es-CL" sz="1600" dirty="0" smtClean="0"/>
              <a:t>Luego se lanza el segundo rayo en dirección hacia el segundo foco, pero al llegar al centro del espejo este se refracta y sale paralelo al eje óptico.</a:t>
            </a:r>
          </a:p>
          <a:p>
            <a:pPr>
              <a:buClr>
                <a:schemeClr val="accent1"/>
              </a:buClr>
              <a:buFont typeface="Arial" pitchFamily="34" charset="0"/>
              <a:buChar char="•"/>
            </a:pPr>
            <a:endParaRPr lang="es-CL" sz="1600" dirty="0" smtClean="0"/>
          </a:p>
          <a:p>
            <a:pPr>
              <a:buClr>
                <a:schemeClr val="accent1"/>
              </a:buClr>
              <a:buFont typeface="Arial" pitchFamily="34" charset="0"/>
              <a:buChar char="•"/>
            </a:pPr>
            <a:r>
              <a:rPr lang="es-CL" sz="1600" dirty="0" smtClean="0"/>
              <a:t>Por ultimo, el tercer rayo se lanza directo al centro del lente, el cual se refracta, pero sin cambiar su ángulo, es decir, pasa directo.</a:t>
            </a:r>
          </a:p>
        </p:txBody>
      </p:sp>
      <p:pic>
        <p:nvPicPr>
          <p:cNvPr id="5" name="Picture 3" descr="lentescon7"/>
          <p:cNvPicPr>
            <a:picLocks noChangeAspect="1" noChangeArrowheads="1"/>
          </p:cNvPicPr>
          <p:nvPr/>
        </p:nvPicPr>
        <p:blipFill>
          <a:blip r:embed="rId2" cstate="print"/>
          <a:srcRect/>
          <a:stretch>
            <a:fillRect/>
          </a:stretch>
        </p:blipFill>
        <p:spPr bwMode="auto">
          <a:xfrm>
            <a:off x="4722292" y="2767993"/>
            <a:ext cx="4098180" cy="2527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Lentes Convergentes </a:t>
            </a:r>
            <a:endParaRPr lang="es-CL" dirty="0"/>
          </a:p>
        </p:txBody>
      </p:sp>
      <p:sp>
        <p:nvSpPr>
          <p:cNvPr id="4" name="3 CuadroTexto"/>
          <p:cNvSpPr txBox="1"/>
          <p:nvPr/>
        </p:nvSpPr>
        <p:spPr>
          <a:xfrm>
            <a:off x="467544" y="1844824"/>
            <a:ext cx="8208912" cy="923330"/>
          </a:xfrm>
          <a:prstGeom prst="rect">
            <a:avLst/>
          </a:prstGeom>
          <a:noFill/>
        </p:spPr>
        <p:txBody>
          <a:bodyPr wrap="square" rtlCol="0">
            <a:spAutoFit/>
          </a:bodyPr>
          <a:lstStyle/>
          <a:p>
            <a:pPr>
              <a:buClr>
                <a:schemeClr val="accent1"/>
              </a:buClr>
              <a:buFont typeface="Arial" pitchFamily="34" charset="0"/>
              <a:buChar char="•"/>
            </a:pPr>
            <a:r>
              <a:rPr lang="es-CL" dirty="0" smtClean="0"/>
              <a:t>Son aquellas en que la parte central es más gruesa. Por ejemplo, una lupa es una lente convergente. </a:t>
            </a:r>
          </a:p>
          <a:p>
            <a:pPr>
              <a:buClr>
                <a:schemeClr val="accent1"/>
              </a:buClr>
              <a:buFont typeface="Arial" pitchFamily="34" charset="0"/>
              <a:buChar char="•"/>
            </a:pPr>
            <a:endParaRPr lang="es-CL" dirty="0"/>
          </a:p>
        </p:txBody>
      </p:sp>
      <p:grpSp>
        <p:nvGrpSpPr>
          <p:cNvPr id="5" name="65 Grupo"/>
          <p:cNvGrpSpPr>
            <a:grpSpLocks/>
          </p:cNvGrpSpPr>
          <p:nvPr/>
        </p:nvGrpSpPr>
        <p:grpSpPr bwMode="auto">
          <a:xfrm>
            <a:off x="3635896" y="2348880"/>
            <a:ext cx="5060652" cy="2808311"/>
            <a:chOff x="1571625" y="3143251"/>
            <a:chExt cx="6500838" cy="3502025"/>
          </a:xfrm>
        </p:grpSpPr>
        <p:grpSp>
          <p:nvGrpSpPr>
            <p:cNvPr id="6" name="42 Grupo"/>
            <p:cNvGrpSpPr>
              <a:grpSpLocks/>
            </p:cNvGrpSpPr>
            <p:nvPr/>
          </p:nvGrpSpPr>
          <p:grpSpPr bwMode="auto">
            <a:xfrm>
              <a:off x="1571625" y="3143251"/>
              <a:ext cx="4786313" cy="3502025"/>
              <a:chOff x="1755775" y="1084369"/>
              <a:chExt cx="6402369" cy="5044036"/>
            </a:xfrm>
          </p:grpSpPr>
          <p:sp>
            <p:nvSpPr>
              <p:cNvPr id="18" name="45 CuadroTexto"/>
              <p:cNvSpPr txBox="1">
                <a:spLocks noChangeArrowheads="1"/>
              </p:cNvSpPr>
              <p:nvPr/>
            </p:nvSpPr>
            <p:spPr bwMode="auto">
              <a:xfrm>
                <a:off x="1755775" y="3346749"/>
                <a:ext cx="1157289" cy="581025"/>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Eje óptico o</a:t>
                </a:r>
              </a:p>
              <a:p>
                <a:r>
                  <a:rPr lang="es-CL" sz="1600">
                    <a:solidFill>
                      <a:srgbClr val="000000"/>
                    </a:solidFill>
                    <a:latin typeface="Calibri" pitchFamily="34" charset="0"/>
                  </a:rPr>
                  <a:t>Eje focal</a:t>
                </a:r>
              </a:p>
            </p:txBody>
          </p:sp>
          <p:grpSp>
            <p:nvGrpSpPr>
              <p:cNvPr id="19" name="31 Grupo"/>
              <p:cNvGrpSpPr>
                <a:grpSpLocks/>
              </p:cNvGrpSpPr>
              <p:nvPr/>
            </p:nvGrpSpPr>
            <p:grpSpPr bwMode="auto">
              <a:xfrm>
                <a:off x="6542088" y="1493838"/>
                <a:ext cx="571500" cy="4429125"/>
                <a:chOff x="6643702" y="1214422"/>
                <a:chExt cx="571504" cy="4429156"/>
              </a:xfrm>
            </p:grpSpPr>
            <p:sp>
              <p:nvSpPr>
                <p:cNvPr id="35" name="34 Acorde"/>
                <p:cNvSpPr/>
                <p:nvPr/>
              </p:nvSpPr>
              <p:spPr>
                <a:xfrm>
                  <a:off x="6643789" y="1214239"/>
                  <a:ext cx="571228" cy="4428996"/>
                </a:xfrm>
                <a:prstGeom prst="chord">
                  <a:avLst>
                    <a:gd name="adj1" fmla="val 5416548"/>
                    <a:gd name="adj2" fmla="val 16200000"/>
                  </a:avLst>
                </a:prstGeom>
                <a:solidFill>
                  <a:srgbClr val="E1E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sp>
              <p:nvSpPr>
                <p:cNvPr id="36" name="35 Acorde"/>
                <p:cNvSpPr/>
                <p:nvPr/>
              </p:nvSpPr>
              <p:spPr>
                <a:xfrm flipH="1">
                  <a:off x="6643789" y="1214239"/>
                  <a:ext cx="571228" cy="4428996"/>
                </a:xfrm>
                <a:prstGeom prst="chord">
                  <a:avLst>
                    <a:gd name="adj1" fmla="val 5416548"/>
                    <a:gd name="adj2" fmla="val 16200000"/>
                  </a:avLst>
                </a:prstGeom>
                <a:solidFill>
                  <a:srgbClr val="E1E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grpSp>
          <p:cxnSp>
            <p:nvCxnSpPr>
              <p:cNvPr id="20" name="19 Conector recto"/>
              <p:cNvCxnSpPr/>
              <p:nvPr/>
            </p:nvCxnSpPr>
            <p:spPr>
              <a:xfrm rot="5400000">
                <a:off x="4299398" y="3605326"/>
                <a:ext cx="5044036" cy="2124"/>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21" name="20 Conector recto"/>
              <p:cNvCxnSpPr/>
              <p:nvPr/>
            </p:nvCxnSpPr>
            <p:spPr>
              <a:xfrm rot="10800000">
                <a:off x="2828149" y="3780162"/>
                <a:ext cx="3856301" cy="2286"/>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22" name="21 Elipse"/>
              <p:cNvSpPr/>
              <p:nvPr/>
            </p:nvSpPr>
            <p:spPr>
              <a:xfrm>
                <a:off x="4327524"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23" name="24 CuadroTexto"/>
              <p:cNvSpPr txBox="1">
                <a:spLocks noChangeArrowheads="1"/>
              </p:cNvSpPr>
              <p:nvPr/>
            </p:nvSpPr>
            <p:spPr bwMode="auto">
              <a:xfrm>
                <a:off x="3255964" y="4214812"/>
                <a:ext cx="1202749" cy="487626"/>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Centro 1</a:t>
                </a:r>
              </a:p>
            </p:txBody>
          </p:sp>
          <p:sp>
            <p:nvSpPr>
              <p:cNvPr id="24" name="23 Elipse"/>
              <p:cNvSpPr/>
              <p:nvPr/>
            </p:nvSpPr>
            <p:spPr>
              <a:xfrm>
                <a:off x="5424494"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25" name="26 CuadroTexto"/>
              <p:cNvSpPr txBox="1">
                <a:spLocks noChangeArrowheads="1"/>
              </p:cNvSpPr>
              <p:nvPr/>
            </p:nvSpPr>
            <p:spPr bwMode="auto">
              <a:xfrm>
                <a:off x="4899025" y="4208463"/>
                <a:ext cx="730250" cy="338137"/>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Foco 1</a:t>
                </a:r>
              </a:p>
            </p:txBody>
          </p:sp>
          <p:cxnSp>
            <p:nvCxnSpPr>
              <p:cNvPr id="26" name="25 Conector recto de flecha"/>
              <p:cNvCxnSpPr/>
              <p:nvPr/>
            </p:nvCxnSpPr>
            <p:spPr>
              <a:xfrm>
                <a:off x="5541999" y="3636112"/>
                <a:ext cx="1142450" cy="22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469625" y="3636112"/>
                <a:ext cx="1072374" cy="22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38 CuadroTexto"/>
              <p:cNvSpPr txBox="1">
                <a:spLocks noChangeArrowheads="1"/>
              </p:cNvSpPr>
              <p:nvPr/>
            </p:nvSpPr>
            <p:spPr bwMode="auto">
              <a:xfrm>
                <a:off x="4756150" y="3279775"/>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29" name="39 CuadroTexto"/>
              <p:cNvSpPr txBox="1">
                <a:spLocks noChangeArrowheads="1"/>
              </p:cNvSpPr>
              <p:nvPr/>
            </p:nvSpPr>
            <p:spPr bwMode="auto">
              <a:xfrm>
                <a:off x="5756275" y="3279775"/>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cxnSp>
            <p:nvCxnSpPr>
              <p:cNvPr id="30" name="29 Conector recto de flecha"/>
              <p:cNvCxnSpPr>
                <a:stCxn id="23" idx="0"/>
              </p:cNvCxnSpPr>
              <p:nvPr/>
            </p:nvCxnSpPr>
            <p:spPr>
              <a:xfrm rot="5400000" flipH="1" flipV="1">
                <a:off x="3905209" y="3792456"/>
                <a:ext cx="374987" cy="469296"/>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25" idx="0"/>
              </p:cNvCxnSpPr>
              <p:nvPr/>
            </p:nvCxnSpPr>
            <p:spPr>
              <a:xfrm rot="5400000" flipH="1" flipV="1">
                <a:off x="5223903" y="3961842"/>
                <a:ext cx="285813" cy="205980"/>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sp>
            <p:nvSpPr>
              <p:cNvPr id="32" name="46 CuadroTexto"/>
              <p:cNvSpPr txBox="1">
                <a:spLocks noChangeArrowheads="1"/>
              </p:cNvSpPr>
              <p:nvPr/>
            </p:nvSpPr>
            <p:spPr bwMode="auto">
              <a:xfrm>
                <a:off x="7407258" y="4246197"/>
                <a:ext cx="750886" cy="336549"/>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vértice</a:t>
                </a:r>
              </a:p>
            </p:txBody>
          </p:sp>
          <p:sp>
            <p:nvSpPr>
              <p:cNvPr id="33" name="32 Elipse"/>
              <p:cNvSpPr/>
              <p:nvPr/>
            </p:nvSpPr>
            <p:spPr>
              <a:xfrm>
                <a:off x="6725700" y="3636962"/>
                <a:ext cx="285752" cy="285752"/>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cxnSp>
            <p:nvCxnSpPr>
              <p:cNvPr id="34" name="33 Conector recto de flecha"/>
              <p:cNvCxnSpPr>
                <a:stCxn id="32" idx="1"/>
              </p:cNvCxnSpPr>
              <p:nvPr/>
            </p:nvCxnSpPr>
            <p:spPr>
              <a:xfrm rot="10800000">
                <a:off x="7011471" y="3885342"/>
                <a:ext cx="394974" cy="528183"/>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cxnSp>
          <p:nvCxnSpPr>
            <p:cNvPr id="7" name="6 Conector recto"/>
            <p:cNvCxnSpPr/>
            <p:nvPr/>
          </p:nvCxnSpPr>
          <p:spPr>
            <a:xfrm rot="10800000">
              <a:off x="5429265" y="5000626"/>
              <a:ext cx="2643198" cy="0"/>
            </a:xfrm>
            <a:prstGeom prst="line">
              <a:avLst/>
            </a:prstGeom>
            <a:ln>
              <a:solidFill>
                <a:srgbClr val="7030A0"/>
              </a:solidFill>
              <a:prstDash val="dash"/>
            </a:ln>
          </p:spPr>
          <p:style>
            <a:lnRef idx="3">
              <a:schemeClr val="dk1"/>
            </a:lnRef>
            <a:fillRef idx="0">
              <a:schemeClr val="dk1"/>
            </a:fillRef>
            <a:effectRef idx="2">
              <a:schemeClr val="dk1"/>
            </a:effectRef>
            <a:fontRef idx="minor">
              <a:schemeClr val="tx1"/>
            </a:fontRef>
          </p:style>
        </p:cxnSp>
        <p:sp>
          <p:nvSpPr>
            <p:cNvPr id="8" name="7 Elipse"/>
            <p:cNvSpPr/>
            <p:nvPr/>
          </p:nvSpPr>
          <p:spPr>
            <a:xfrm>
              <a:off x="6215047" y="4929197"/>
              <a:ext cx="214341" cy="214311"/>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sp>
          <p:nvSpPr>
            <p:cNvPr id="9" name="8 Elipse"/>
            <p:cNvSpPr/>
            <p:nvPr/>
          </p:nvSpPr>
          <p:spPr>
            <a:xfrm>
              <a:off x="7312017" y="4929198"/>
              <a:ext cx="188941" cy="214310"/>
            </a:xfrm>
            <a:prstGeom prst="ellipse">
              <a:avLst/>
            </a:prstGeom>
            <a:solidFill>
              <a:srgbClr val="92D050"/>
            </a:solidFill>
            <a:ln>
              <a:solidFill>
                <a:srgbClr val="92D05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L" dirty="0">
                <a:solidFill>
                  <a:srgbClr val="FFFFFF"/>
                </a:solidFill>
                <a:latin typeface="Calibri"/>
              </a:endParaRPr>
            </a:p>
          </p:txBody>
        </p:sp>
        <p:cxnSp>
          <p:nvCxnSpPr>
            <p:cNvPr id="10" name="9 Conector recto de flecha"/>
            <p:cNvCxnSpPr/>
            <p:nvPr/>
          </p:nvCxnSpPr>
          <p:spPr>
            <a:xfrm>
              <a:off x="6357956" y="4908551"/>
              <a:ext cx="1047754" cy="158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5429265" y="4906964"/>
              <a:ext cx="928691" cy="158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38 CuadroTexto"/>
            <p:cNvSpPr txBox="1">
              <a:spLocks noChangeArrowheads="1"/>
            </p:cNvSpPr>
            <p:nvPr/>
          </p:nvSpPr>
          <p:spPr bwMode="auto">
            <a:xfrm>
              <a:off x="5643570" y="4643446"/>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13" name="39 CuadroTexto"/>
            <p:cNvSpPr txBox="1">
              <a:spLocks noChangeArrowheads="1"/>
            </p:cNvSpPr>
            <p:nvPr/>
          </p:nvSpPr>
          <p:spPr bwMode="auto">
            <a:xfrm>
              <a:off x="6643702" y="4643446"/>
              <a:ext cx="476250" cy="336550"/>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R/2</a:t>
              </a:r>
            </a:p>
          </p:txBody>
        </p:sp>
        <p:sp>
          <p:nvSpPr>
            <p:cNvPr id="14" name="26 CuadroTexto"/>
            <p:cNvSpPr txBox="1">
              <a:spLocks noChangeArrowheads="1"/>
            </p:cNvSpPr>
            <p:nvPr/>
          </p:nvSpPr>
          <p:spPr bwMode="auto">
            <a:xfrm>
              <a:off x="6000760" y="4286256"/>
              <a:ext cx="729943" cy="338554"/>
            </a:xfrm>
            <a:prstGeom prst="rect">
              <a:avLst/>
            </a:prstGeom>
            <a:noFill/>
            <a:ln w="9525">
              <a:noFill/>
              <a:miter lim="800000"/>
              <a:headEnd/>
              <a:tailEnd/>
            </a:ln>
          </p:spPr>
          <p:txBody>
            <a:bodyPr wrap="none">
              <a:spAutoFit/>
            </a:bodyPr>
            <a:lstStyle/>
            <a:p>
              <a:r>
                <a:rPr lang="es-CL" sz="1600" dirty="0">
                  <a:solidFill>
                    <a:srgbClr val="000000"/>
                  </a:solidFill>
                  <a:latin typeface="Calibri" pitchFamily="34" charset="0"/>
                </a:rPr>
                <a:t>Foco 2</a:t>
              </a:r>
            </a:p>
          </p:txBody>
        </p:sp>
        <p:sp>
          <p:nvSpPr>
            <p:cNvPr id="15" name="24 CuadroTexto"/>
            <p:cNvSpPr txBox="1">
              <a:spLocks noChangeArrowheads="1"/>
            </p:cNvSpPr>
            <p:nvPr/>
          </p:nvSpPr>
          <p:spPr bwMode="auto">
            <a:xfrm>
              <a:off x="7072330" y="4304892"/>
              <a:ext cx="899157" cy="338554"/>
            </a:xfrm>
            <a:prstGeom prst="rect">
              <a:avLst/>
            </a:prstGeom>
            <a:noFill/>
            <a:ln w="9525">
              <a:noFill/>
              <a:miter lim="800000"/>
              <a:headEnd/>
              <a:tailEnd/>
            </a:ln>
          </p:spPr>
          <p:txBody>
            <a:bodyPr wrap="none">
              <a:spAutoFit/>
            </a:bodyPr>
            <a:lstStyle/>
            <a:p>
              <a:r>
                <a:rPr lang="es-CL" sz="1600">
                  <a:solidFill>
                    <a:srgbClr val="000000"/>
                  </a:solidFill>
                  <a:latin typeface="Calibri" pitchFamily="34" charset="0"/>
                </a:rPr>
                <a:t>Centro 2</a:t>
              </a:r>
            </a:p>
          </p:txBody>
        </p:sp>
        <p:cxnSp>
          <p:nvCxnSpPr>
            <p:cNvPr id="16" name="15 Conector recto de flecha"/>
            <p:cNvCxnSpPr>
              <a:stCxn id="15" idx="2"/>
            </p:cNvCxnSpPr>
            <p:nvPr/>
          </p:nvCxnSpPr>
          <p:spPr bwMode="auto">
            <a:xfrm rot="5400000">
              <a:off x="7368406" y="4704557"/>
              <a:ext cx="214312" cy="92075"/>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bwMode="auto">
            <a:xfrm rot="5400000">
              <a:off x="6214288" y="4715670"/>
              <a:ext cx="285750" cy="1587"/>
            </a:xfrm>
            <a:prstGeom prst="straightConnector1">
              <a:avLst/>
            </a:prstGeom>
            <a:ln>
              <a:solidFill>
                <a:srgbClr val="005DA2"/>
              </a:solidFill>
              <a:tailEnd type="arrow"/>
            </a:ln>
          </p:spPr>
          <p:style>
            <a:lnRef idx="1">
              <a:schemeClr val="accent1"/>
            </a:lnRef>
            <a:fillRef idx="0">
              <a:schemeClr val="accent1"/>
            </a:fillRef>
            <a:effectRef idx="0">
              <a:schemeClr val="accent1"/>
            </a:effectRef>
            <a:fontRef idx="minor">
              <a:schemeClr val="tx1"/>
            </a:fontRef>
          </p:style>
        </p:cxnSp>
      </p:grpSp>
      <p:sp>
        <p:nvSpPr>
          <p:cNvPr id="37" name="36 CuadroTexto"/>
          <p:cNvSpPr txBox="1"/>
          <p:nvPr/>
        </p:nvSpPr>
        <p:spPr>
          <a:xfrm>
            <a:off x="611560" y="2852936"/>
            <a:ext cx="4104456" cy="1477328"/>
          </a:xfrm>
          <a:prstGeom prst="rect">
            <a:avLst/>
          </a:prstGeom>
          <a:noFill/>
        </p:spPr>
        <p:txBody>
          <a:bodyPr wrap="square" rtlCol="0">
            <a:spAutoFit/>
          </a:bodyPr>
          <a:lstStyle/>
          <a:p>
            <a:r>
              <a:rPr lang="es-CL" b="1" dirty="0" smtClean="0"/>
              <a:t>Tipos de lentes convergentes:</a:t>
            </a:r>
          </a:p>
          <a:p>
            <a:endParaRPr lang="es-CL" dirty="0" smtClean="0"/>
          </a:p>
          <a:p>
            <a:pPr>
              <a:buClr>
                <a:schemeClr val="accent1"/>
              </a:buClr>
              <a:buFont typeface="Arial" pitchFamily="34" charset="0"/>
              <a:buChar char="•"/>
            </a:pPr>
            <a:r>
              <a:rPr lang="es-CL" dirty="0" smtClean="0"/>
              <a:t>Biconvexa</a:t>
            </a:r>
          </a:p>
          <a:p>
            <a:pPr>
              <a:buClr>
                <a:schemeClr val="accent1"/>
              </a:buClr>
              <a:buFont typeface="Arial" pitchFamily="34" charset="0"/>
              <a:buChar char="•"/>
            </a:pPr>
            <a:r>
              <a:rPr lang="es-CL" dirty="0" smtClean="0"/>
              <a:t>Planoconvexa</a:t>
            </a:r>
          </a:p>
          <a:p>
            <a:pPr>
              <a:buClr>
                <a:schemeClr val="accent1"/>
              </a:buClr>
              <a:buFont typeface="Arial" pitchFamily="34" charset="0"/>
              <a:buChar char="•"/>
            </a:pPr>
            <a:r>
              <a:rPr lang="es-CL" dirty="0" smtClean="0"/>
              <a:t>Menisco convergente</a:t>
            </a:r>
            <a:endParaRPr lang="es-CL" dirty="0"/>
          </a:p>
        </p:txBody>
      </p:sp>
      <p:pic>
        <p:nvPicPr>
          <p:cNvPr id="98308" name="Picture 4"/>
          <p:cNvPicPr>
            <a:picLocks noChangeAspect="1" noChangeArrowheads="1"/>
          </p:cNvPicPr>
          <p:nvPr/>
        </p:nvPicPr>
        <p:blipFill>
          <a:blip r:embed="rId2" cstate="print"/>
          <a:srcRect/>
          <a:stretch>
            <a:fillRect/>
          </a:stretch>
        </p:blipFill>
        <p:spPr bwMode="auto">
          <a:xfrm>
            <a:off x="539552" y="4376589"/>
            <a:ext cx="3528392" cy="2481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pic>
        <p:nvPicPr>
          <p:cNvPr id="99331" name="Picture 3"/>
          <p:cNvPicPr>
            <a:picLocks noChangeAspect="1" noChangeArrowheads="1"/>
          </p:cNvPicPr>
          <p:nvPr/>
        </p:nvPicPr>
        <p:blipFill>
          <a:blip r:embed="rId2" cstate="print"/>
          <a:srcRect/>
          <a:stretch>
            <a:fillRect/>
          </a:stretch>
        </p:blipFill>
        <p:spPr bwMode="auto">
          <a:xfrm>
            <a:off x="323528" y="2530574"/>
            <a:ext cx="8496944" cy="4327426"/>
          </a:xfrm>
          <a:prstGeom prst="rect">
            <a:avLst/>
          </a:prstGeom>
          <a:noFill/>
          <a:ln w="9525">
            <a:noFill/>
            <a:miter lim="800000"/>
            <a:headEnd/>
            <a:tailEnd/>
          </a:ln>
        </p:spPr>
      </p:pic>
      <p:sp>
        <p:nvSpPr>
          <p:cNvPr id="7" name="6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t>Primer caso</a:t>
            </a:r>
            <a:r>
              <a:rPr lang="es-CL" dirty="0" smtClean="0"/>
              <a:t>: EL objeto se encuentra entre el infinito y el foco</a:t>
            </a:r>
            <a:endParaRPr lang="es-C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sp>
        <p:nvSpPr>
          <p:cNvPr id="4" name="3 CuadroTexto"/>
          <p:cNvSpPr txBox="1"/>
          <p:nvPr/>
        </p:nvSpPr>
        <p:spPr>
          <a:xfrm>
            <a:off x="467544" y="1844824"/>
            <a:ext cx="8208912" cy="369332"/>
          </a:xfrm>
          <a:prstGeom prst="rect">
            <a:avLst/>
          </a:prstGeom>
          <a:noFill/>
        </p:spPr>
        <p:txBody>
          <a:bodyPr wrap="square" rtlCol="0">
            <a:spAutoFit/>
          </a:bodyPr>
          <a:lstStyle/>
          <a:p>
            <a:pPr>
              <a:buClr>
                <a:schemeClr val="accent1"/>
              </a:buClr>
              <a:buFont typeface="Arial" pitchFamily="34" charset="0"/>
              <a:buChar char="•"/>
            </a:pPr>
            <a:r>
              <a:rPr lang="es-CL" b="1" dirty="0" smtClean="0"/>
              <a:t>Segundo Caso</a:t>
            </a:r>
            <a:r>
              <a:rPr lang="es-CL" dirty="0" smtClean="0"/>
              <a:t>: El objeto se encuentra delante del foco</a:t>
            </a:r>
            <a:endParaRPr lang="es-CL" dirty="0"/>
          </a:p>
        </p:txBody>
      </p:sp>
      <p:pic>
        <p:nvPicPr>
          <p:cNvPr id="100354" name="Picture 2"/>
          <p:cNvPicPr>
            <a:picLocks noChangeAspect="1" noChangeArrowheads="1"/>
          </p:cNvPicPr>
          <p:nvPr/>
        </p:nvPicPr>
        <p:blipFill>
          <a:blip r:embed="rId2" cstate="print"/>
          <a:srcRect/>
          <a:stretch>
            <a:fillRect/>
          </a:stretch>
        </p:blipFill>
        <p:spPr bwMode="auto">
          <a:xfrm>
            <a:off x="323528" y="2276872"/>
            <a:ext cx="8494156" cy="4423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Formación de Imágenes</a:t>
            </a:r>
            <a:endParaRPr lang="es-CL" dirty="0"/>
          </a:p>
        </p:txBody>
      </p:sp>
      <p:sp>
        <p:nvSpPr>
          <p:cNvPr id="4" name="3 CuadroTexto"/>
          <p:cNvSpPr txBox="1"/>
          <p:nvPr/>
        </p:nvSpPr>
        <p:spPr>
          <a:xfrm>
            <a:off x="467544" y="1844824"/>
            <a:ext cx="8208912" cy="923330"/>
          </a:xfrm>
          <a:prstGeom prst="rect">
            <a:avLst/>
          </a:prstGeom>
          <a:noFill/>
        </p:spPr>
        <p:txBody>
          <a:bodyPr wrap="square" rtlCol="0">
            <a:spAutoFit/>
          </a:bodyPr>
          <a:lstStyle/>
          <a:p>
            <a:pPr>
              <a:buClr>
                <a:schemeClr val="accent1"/>
              </a:buClr>
              <a:buFont typeface="Arial" pitchFamily="34" charset="0"/>
              <a:buChar char="•"/>
            </a:pPr>
            <a:r>
              <a:rPr lang="es-CL" dirty="0" smtClean="0"/>
              <a:t>La imagen que se forma depende de si el objeto está más cerca o más lejos de la lente.</a:t>
            </a:r>
          </a:p>
          <a:p>
            <a:pPr>
              <a:buClr>
                <a:schemeClr val="accent1"/>
              </a:buClr>
            </a:pPr>
            <a:endParaRPr lang="es-CL" dirty="0"/>
          </a:p>
        </p:txBody>
      </p:sp>
      <p:pic>
        <p:nvPicPr>
          <p:cNvPr id="5" name="Picture 2"/>
          <p:cNvPicPr>
            <a:picLocks noChangeAspect="1" noChangeArrowheads="1"/>
          </p:cNvPicPr>
          <p:nvPr/>
        </p:nvPicPr>
        <p:blipFill>
          <a:blip r:embed="rId2" cstate="print"/>
          <a:srcRect/>
          <a:stretch>
            <a:fillRect/>
          </a:stretch>
        </p:blipFill>
        <p:spPr bwMode="auto">
          <a:xfrm>
            <a:off x="755576" y="2708920"/>
            <a:ext cx="77755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700809"/>
            <a:ext cx="8064896" cy="1569660"/>
          </a:xfrm>
          <a:prstGeom prst="rect">
            <a:avLst/>
          </a:prstGeom>
          <a:noFill/>
        </p:spPr>
        <p:txBody>
          <a:bodyPr wrap="square" rtlCol="0">
            <a:spAutoFit/>
          </a:bodyPr>
          <a:lstStyle/>
          <a:p>
            <a:pPr>
              <a:buClr>
                <a:schemeClr val="accent1"/>
              </a:buClr>
              <a:buFont typeface="Arial" pitchFamily="34" charset="0"/>
              <a:buChar char="•"/>
            </a:pPr>
            <a:r>
              <a:rPr lang="es-CL" sz="1600" dirty="0" smtClean="0"/>
              <a:t>La longitud focal f de una lente no es igual a la mitad del radio de curvatura, como en los espejos esféricos, sino que depende del índice de refracción n del material con el que esté fabricada. También está determinada por los radios de curvatura R</a:t>
            </a:r>
            <a:r>
              <a:rPr lang="es-CL" sz="1600" baseline="-25000" dirty="0" smtClean="0"/>
              <a:t>1</a:t>
            </a:r>
            <a:r>
              <a:rPr lang="es-CL" sz="1600" dirty="0" smtClean="0"/>
              <a:t> y R</a:t>
            </a:r>
            <a:r>
              <a:rPr lang="es-CL" sz="1600" baseline="-25000" dirty="0" smtClean="0"/>
              <a:t>2</a:t>
            </a:r>
            <a:r>
              <a:rPr lang="es-CL" sz="1600" dirty="0" smtClean="0"/>
              <a:t> de sus superficies como se define en la figura (a). Para lentes delgadas, estas cantidades se relacionan mediante la ecuación: </a:t>
            </a:r>
          </a:p>
        </p:txBody>
      </p:sp>
      <p:pic>
        <p:nvPicPr>
          <p:cNvPr id="116738" name="Picture 2"/>
          <p:cNvPicPr>
            <a:picLocks noChangeAspect="1" noChangeArrowheads="1"/>
          </p:cNvPicPr>
          <p:nvPr/>
        </p:nvPicPr>
        <p:blipFill>
          <a:blip r:embed="rId2" cstate="print"/>
          <a:srcRect/>
          <a:stretch>
            <a:fillRect/>
          </a:stretch>
        </p:blipFill>
        <p:spPr bwMode="auto">
          <a:xfrm>
            <a:off x="323528" y="4509120"/>
            <a:ext cx="5206854" cy="1936878"/>
          </a:xfrm>
          <a:prstGeom prst="rect">
            <a:avLst/>
          </a:prstGeom>
          <a:noFill/>
          <a:ln w="9525">
            <a:noFill/>
            <a:miter lim="800000"/>
            <a:headEnd/>
            <a:tailEnd/>
          </a:ln>
        </p:spPr>
      </p:pic>
      <p:pic>
        <p:nvPicPr>
          <p:cNvPr id="116739" name="Picture 3"/>
          <p:cNvPicPr>
            <a:picLocks noChangeAspect="1" noChangeArrowheads="1"/>
          </p:cNvPicPr>
          <p:nvPr/>
        </p:nvPicPr>
        <p:blipFill>
          <a:blip r:embed="rId3" cstate="print"/>
          <a:srcRect/>
          <a:stretch>
            <a:fillRect/>
          </a:stretch>
        </p:blipFill>
        <p:spPr bwMode="auto">
          <a:xfrm>
            <a:off x="5724128" y="3284984"/>
            <a:ext cx="2620466" cy="1021538"/>
          </a:xfrm>
          <a:prstGeom prst="rect">
            <a:avLst/>
          </a:prstGeom>
          <a:noFill/>
          <a:ln w="9525">
            <a:noFill/>
            <a:miter lim="800000"/>
            <a:headEnd/>
            <a:tailEnd/>
          </a:ln>
        </p:spPr>
      </p:pic>
      <p:sp>
        <p:nvSpPr>
          <p:cNvPr id="6" name="5 CuadroTexto"/>
          <p:cNvSpPr txBox="1"/>
          <p:nvPr/>
        </p:nvSpPr>
        <p:spPr>
          <a:xfrm>
            <a:off x="611560" y="3573016"/>
            <a:ext cx="4032448" cy="369332"/>
          </a:xfrm>
          <a:prstGeom prst="rect">
            <a:avLst/>
          </a:prstGeom>
          <a:noFill/>
        </p:spPr>
        <p:txBody>
          <a:bodyPr wrap="square" rtlCol="0">
            <a:spAutoFit/>
          </a:bodyPr>
          <a:lstStyle/>
          <a:p>
            <a:r>
              <a:rPr lang="es-CL" i="1" dirty="0" smtClean="0"/>
              <a:t>Ecuación del fabricante de lentes</a:t>
            </a:r>
            <a:endParaRPr lang="es-CL" i="1" dirty="0"/>
          </a:p>
        </p:txBody>
      </p:sp>
      <p:sp>
        <p:nvSpPr>
          <p:cNvPr id="8" name="7 CuadroTexto"/>
          <p:cNvSpPr txBox="1"/>
          <p:nvPr/>
        </p:nvSpPr>
        <p:spPr>
          <a:xfrm>
            <a:off x="5436096" y="4509120"/>
            <a:ext cx="3384376" cy="1815882"/>
          </a:xfrm>
          <a:prstGeom prst="rect">
            <a:avLst/>
          </a:prstGeom>
          <a:noFill/>
        </p:spPr>
        <p:txBody>
          <a:bodyPr wrap="square" rtlCol="0">
            <a:spAutoFit/>
          </a:bodyPr>
          <a:lstStyle/>
          <a:p>
            <a:pPr marL="342900" indent="-342900">
              <a:buAutoNum type="alphaLcParenBoth"/>
            </a:pPr>
            <a:r>
              <a:rPr lang="es-CL" sz="1400" dirty="0" smtClean="0"/>
              <a:t>El punto focal de una lente está determinado por los radios de sus superficies y por el índice de refracción. </a:t>
            </a:r>
          </a:p>
          <a:p>
            <a:pPr marL="342900" indent="-342900">
              <a:buAutoNum type="alphaLcParenBoth"/>
            </a:pPr>
            <a:endParaRPr lang="es-CL" sz="1400" dirty="0" smtClean="0"/>
          </a:p>
          <a:p>
            <a:pPr marL="342900" indent="-342900">
              <a:buAutoNum type="alphaLcParenBoth"/>
            </a:pPr>
            <a:r>
              <a:rPr lang="es-CL" sz="1400" dirty="0" smtClean="0"/>
              <a:t>Convención de signos para el radio de la superficie de una lente.</a:t>
            </a:r>
            <a:endParaRPr lang="es-CL" sz="1400" dirty="0"/>
          </a:p>
        </p:txBody>
      </p:sp>
      <p:sp>
        <p:nvSpPr>
          <p:cNvPr id="9" name="8 Flecha derecha"/>
          <p:cNvSpPr/>
          <p:nvPr/>
        </p:nvSpPr>
        <p:spPr>
          <a:xfrm>
            <a:off x="4644008" y="3573016"/>
            <a:ext cx="864096" cy="360040"/>
          </a:xfrm>
          <a:prstGeom prst="rightArrow">
            <a:avLst>
              <a:gd name="adj1" fmla="val 424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Clasificación de los cuerpos</a:t>
            </a:r>
            <a:endParaRPr lang="es-CL" dirty="0"/>
          </a:p>
        </p:txBody>
      </p:sp>
      <p:sp>
        <p:nvSpPr>
          <p:cNvPr id="4" name="3 CuadroTexto"/>
          <p:cNvSpPr txBox="1"/>
          <p:nvPr/>
        </p:nvSpPr>
        <p:spPr>
          <a:xfrm>
            <a:off x="467544" y="1700808"/>
            <a:ext cx="8208912" cy="4247317"/>
          </a:xfrm>
          <a:prstGeom prst="rect">
            <a:avLst/>
          </a:prstGeom>
          <a:noFill/>
        </p:spPr>
        <p:txBody>
          <a:bodyPr wrap="square" rtlCol="0">
            <a:spAutoFit/>
          </a:bodyPr>
          <a:lstStyle/>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Transparentes</a:t>
            </a:r>
            <a:r>
              <a:rPr lang="es-CL" dirty="0" smtClean="0"/>
              <a:t>: Son cuerpos que refractan toda la luz y permiten </a:t>
            </a:r>
          </a:p>
          <a:p>
            <a:pPr>
              <a:buClr>
                <a:schemeClr val="accent1"/>
              </a:buClr>
            </a:pPr>
            <a:r>
              <a:rPr lang="es-CL" dirty="0" smtClean="0"/>
              <a:t>                          observar de una forma definida a través de ellos</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pPr>
            <a:endParaRPr lang="es-CL" dirty="0" smtClean="0"/>
          </a:p>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Translúcidos</a:t>
            </a:r>
            <a:r>
              <a:rPr lang="es-CL" dirty="0" smtClean="0"/>
              <a:t>:    Son cuerpos que refractan una parte de la luz y la </a:t>
            </a:r>
          </a:p>
          <a:p>
            <a:pPr>
              <a:buClr>
                <a:schemeClr val="accent1"/>
              </a:buClr>
            </a:pPr>
            <a:r>
              <a:rPr lang="es-CL" dirty="0" smtClean="0"/>
              <a:t>                          otra la reflejan, lo que no permite observar una </a:t>
            </a:r>
          </a:p>
          <a:p>
            <a:pPr>
              <a:buClr>
                <a:schemeClr val="accent1"/>
              </a:buClr>
            </a:pPr>
            <a:r>
              <a:rPr lang="es-CL" dirty="0" smtClean="0"/>
              <a:t>                          forma definida a través de ellos </a:t>
            </a:r>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buFont typeface="Arial" pitchFamily="34" charset="0"/>
              <a:buChar char="•"/>
            </a:pPr>
            <a:endParaRPr lang="es-CL" dirty="0" smtClean="0"/>
          </a:p>
          <a:p>
            <a:pPr>
              <a:buClr>
                <a:schemeClr val="accent1"/>
              </a:buClr>
            </a:pPr>
            <a:endParaRPr lang="es-CL" dirty="0" smtClean="0"/>
          </a:p>
          <a:p>
            <a:pPr>
              <a:buClr>
                <a:schemeClr val="accent1"/>
              </a:buClr>
              <a:buFont typeface="Arial" pitchFamily="34" charset="0"/>
              <a:buChar char="•"/>
            </a:pPr>
            <a:r>
              <a:rPr lang="es-CL" b="1" dirty="0" smtClean="0">
                <a:effectLst>
                  <a:outerShdw blurRad="38100" dist="38100" dir="2700000" algn="tl">
                    <a:srgbClr val="000000">
                      <a:alpha val="43137"/>
                    </a:srgbClr>
                  </a:outerShdw>
                </a:effectLst>
              </a:rPr>
              <a:t>Opacos</a:t>
            </a:r>
            <a:r>
              <a:rPr lang="es-CL" dirty="0" smtClean="0"/>
              <a:t>:            Son cuerpos que reflejan toda la luz, que choca </a:t>
            </a:r>
          </a:p>
          <a:p>
            <a:pPr>
              <a:buClr>
                <a:schemeClr val="accent1"/>
              </a:buClr>
            </a:pPr>
            <a:r>
              <a:rPr lang="es-CL" dirty="0" smtClean="0"/>
              <a:t>                          con ellos, y no permiten ver a través de ellos</a:t>
            </a:r>
            <a:endParaRPr lang="es-CL" dirty="0"/>
          </a:p>
        </p:txBody>
      </p:sp>
      <p:pic>
        <p:nvPicPr>
          <p:cNvPr id="5" name="Picture 22" descr="https://encrypted-tbn3.google.com/images?q=tbn:ANd9GcTxEr1myCK1o-3QF8z2QZVlbfGF4y8o5bBysSYYGUsnhuTB3D-HIQ"/>
          <p:cNvPicPr>
            <a:picLocks noChangeAspect="1" noChangeArrowheads="1"/>
          </p:cNvPicPr>
          <p:nvPr/>
        </p:nvPicPr>
        <p:blipFill>
          <a:blip r:embed="rId2" cstate="print"/>
          <a:srcRect/>
          <a:stretch>
            <a:fillRect/>
          </a:stretch>
        </p:blipFill>
        <p:spPr bwMode="auto">
          <a:xfrm>
            <a:off x="827584" y="2132856"/>
            <a:ext cx="1468388" cy="1095642"/>
          </a:xfrm>
          <a:prstGeom prst="rect">
            <a:avLst/>
          </a:prstGeom>
          <a:noFill/>
          <a:ln w="9525">
            <a:noFill/>
            <a:miter lim="800000"/>
            <a:headEnd/>
            <a:tailEnd/>
          </a:ln>
        </p:spPr>
      </p:pic>
      <p:pic>
        <p:nvPicPr>
          <p:cNvPr id="6" name="Picture 18" descr="https://encrypted-tbn2.google.com/images?q=tbn:ANd9GcTt-ET5li4jMzkCTGbszqpJsepQnLTmuQaGyKhiWRzfijVkv6kx"/>
          <p:cNvPicPr>
            <a:picLocks noChangeAspect="1" noChangeArrowheads="1"/>
          </p:cNvPicPr>
          <p:nvPr/>
        </p:nvPicPr>
        <p:blipFill>
          <a:blip r:embed="rId3" cstate="print"/>
          <a:srcRect/>
          <a:stretch>
            <a:fillRect/>
          </a:stretch>
        </p:blipFill>
        <p:spPr bwMode="auto">
          <a:xfrm>
            <a:off x="827584" y="3717032"/>
            <a:ext cx="1163538" cy="1553972"/>
          </a:xfrm>
          <a:prstGeom prst="rect">
            <a:avLst/>
          </a:prstGeom>
          <a:noFill/>
          <a:ln w="9525">
            <a:noFill/>
            <a:miter lim="800000"/>
            <a:headEnd/>
            <a:tailEnd/>
          </a:ln>
        </p:spPr>
      </p:pic>
      <p:pic>
        <p:nvPicPr>
          <p:cNvPr id="7" name="Picture 26" descr="https://encrypted-tbn3.google.com/images?q=tbn:ANd9GcSQ8HT8pPpJ945JQNtxeodDVdXhaimJVOuiLSer3weChC8UcThRcw"/>
          <p:cNvPicPr>
            <a:picLocks noChangeAspect="1" noChangeArrowheads="1"/>
          </p:cNvPicPr>
          <p:nvPr/>
        </p:nvPicPr>
        <p:blipFill>
          <a:blip r:embed="rId4" cstate="print"/>
          <a:srcRect/>
          <a:stretch>
            <a:fillRect/>
          </a:stretch>
        </p:blipFill>
        <p:spPr bwMode="auto">
          <a:xfrm>
            <a:off x="683568" y="5661248"/>
            <a:ext cx="1569920" cy="1048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700808"/>
            <a:ext cx="8208912" cy="3631763"/>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rPr>
              <a:t>Para considerar los cálculos:</a:t>
            </a:r>
          </a:p>
          <a:p>
            <a:endParaRPr lang="es-CL" dirty="0" smtClean="0"/>
          </a:p>
          <a:p>
            <a:pPr>
              <a:buClr>
                <a:schemeClr val="accent1"/>
              </a:buClr>
              <a:buFont typeface="Arial" pitchFamily="34" charset="0"/>
              <a:buChar char="•"/>
            </a:pPr>
            <a:r>
              <a:rPr lang="es-CL" sz="1600" dirty="0" smtClean="0"/>
              <a:t>Debido a que la ecuación anterior implica la construcción de parámetros para una lente. Se aplica por igual para lentes convergentes y divergentes siempre que se siga la siguiente convención de signos: </a:t>
            </a:r>
          </a:p>
          <a:p>
            <a:pPr>
              <a:buClr>
                <a:schemeClr val="accent1"/>
              </a:buClr>
              <a:buFont typeface="Arial" pitchFamily="34" charset="0"/>
              <a:buChar char="•"/>
            </a:pPr>
            <a:endParaRPr lang="es-CL" sz="1600" dirty="0" smtClean="0"/>
          </a:p>
          <a:p>
            <a:pPr>
              <a:buClr>
                <a:schemeClr val="accent1"/>
              </a:buClr>
              <a:buFont typeface="Arial" pitchFamily="34" charset="0"/>
              <a:buChar char="•"/>
            </a:pPr>
            <a:endParaRPr lang="es-CL" sz="1600" dirty="0" smtClean="0"/>
          </a:p>
          <a:p>
            <a:pPr marL="800100" lvl="1" indent="-342900">
              <a:buAutoNum type="arabicPeriod"/>
            </a:pPr>
            <a:r>
              <a:rPr lang="es-CL" sz="1600" dirty="0" smtClean="0"/>
              <a:t>El radio de curvatura (ya sea R</a:t>
            </a:r>
            <a:r>
              <a:rPr lang="es-CL" sz="1600" baseline="-25000" dirty="0" smtClean="0"/>
              <a:t>1</a:t>
            </a:r>
            <a:r>
              <a:rPr lang="es-CL" sz="1600" dirty="0" smtClean="0"/>
              <a:t> o R</a:t>
            </a:r>
            <a:r>
              <a:rPr lang="es-CL" sz="1600" baseline="-25000" dirty="0" smtClean="0"/>
              <a:t>2</a:t>
            </a:r>
            <a:r>
              <a:rPr lang="es-CL" sz="1600" dirty="0" smtClean="0"/>
              <a:t>) se considera positivo si la superficie es curva hacia afuera (convexa) y negativa si la superficie es curva hacia adentro (cóncava). </a:t>
            </a:r>
          </a:p>
          <a:p>
            <a:pPr marL="800100" lvl="1" indent="-342900">
              <a:buAutoNum type="arabicPeriod"/>
            </a:pPr>
            <a:endParaRPr lang="es-CL" sz="1600" dirty="0" smtClean="0"/>
          </a:p>
          <a:p>
            <a:pPr marL="800100" lvl="1" indent="-342900">
              <a:buAutoNum type="arabicPeriod"/>
            </a:pPr>
            <a:r>
              <a:rPr lang="es-CL" sz="1600" dirty="0" smtClean="0"/>
              <a:t>La longitud focal de una lente convergente se considera positiva, y la longitud focal de una lente divergente se considera negativa. </a:t>
            </a:r>
          </a:p>
          <a:p>
            <a:pPr marL="342900" indent="-342900"/>
            <a:endParaRPr lang="es-CL"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4" name="3 CuadroTexto"/>
          <p:cNvSpPr txBox="1"/>
          <p:nvPr/>
        </p:nvSpPr>
        <p:spPr>
          <a:xfrm>
            <a:off x="467544" y="1556792"/>
            <a:ext cx="8208912" cy="1323439"/>
          </a:xfrm>
          <a:prstGeom prst="rect">
            <a:avLst/>
          </a:prstGeom>
          <a:noFill/>
        </p:spPr>
        <p:txBody>
          <a:bodyPr wrap="square" rtlCol="0">
            <a:spAutoFit/>
          </a:bodyPr>
          <a:lstStyle/>
          <a:p>
            <a:pPr>
              <a:buClr>
                <a:schemeClr val="accent1"/>
              </a:buClr>
            </a:pPr>
            <a:r>
              <a:rPr lang="es-CL" sz="1600" b="1" dirty="0" smtClean="0">
                <a:solidFill>
                  <a:srgbClr val="0070C0"/>
                </a:solidFill>
              </a:rPr>
              <a:t>Ejemplo:</a:t>
            </a:r>
          </a:p>
          <a:p>
            <a:pPr>
              <a:buClr>
                <a:schemeClr val="accent1"/>
              </a:buClr>
            </a:pPr>
            <a:endParaRPr lang="es-CL" sz="1600" b="1" dirty="0" smtClean="0">
              <a:solidFill>
                <a:srgbClr val="0070C0"/>
              </a:solidFill>
            </a:endParaRPr>
          </a:p>
          <a:p>
            <a:pPr>
              <a:buClr>
                <a:schemeClr val="accent1"/>
              </a:buClr>
              <a:buFont typeface="Arial" pitchFamily="34" charset="0"/>
              <a:buChar char="•"/>
            </a:pPr>
            <a:r>
              <a:rPr lang="es-CL" sz="1600" dirty="0" smtClean="0"/>
              <a:t>Un fabricante de lentes planea construir una lente planocóncava de vidrio con un índice de refracción de 1.5. ¿Cuál debería ser el radio de su superficie curva si la longitud focal deseada es -30 cm?</a:t>
            </a:r>
          </a:p>
        </p:txBody>
      </p:sp>
      <p:sp>
        <p:nvSpPr>
          <p:cNvPr id="5" name="4 CuadroTexto"/>
          <p:cNvSpPr txBox="1"/>
          <p:nvPr/>
        </p:nvSpPr>
        <p:spPr>
          <a:xfrm>
            <a:off x="539552" y="3356992"/>
            <a:ext cx="3024336" cy="2369880"/>
          </a:xfrm>
          <a:prstGeom prst="rect">
            <a:avLst/>
          </a:prstGeom>
          <a:noFill/>
        </p:spPr>
        <p:txBody>
          <a:bodyPr wrap="square" rtlCol="0">
            <a:spAutoFit/>
          </a:bodyPr>
          <a:lstStyle/>
          <a:p>
            <a:r>
              <a:rPr lang="es-CL" dirty="0" smtClean="0"/>
              <a:t>Solución:</a:t>
            </a:r>
          </a:p>
          <a:p>
            <a:endParaRPr lang="es-CL" dirty="0" smtClean="0"/>
          </a:p>
          <a:p>
            <a:r>
              <a:rPr lang="es-CL" sz="1600" dirty="0" smtClean="0"/>
              <a:t>El radio de curvatura R</a:t>
            </a:r>
            <a:r>
              <a:rPr lang="es-CL" sz="1600" baseline="-25000" dirty="0" smtClean="0"/>
              <a:t>1</a:t>
            </a:r>
            <a:r>
              <a:rPr lang="es-CL" sz="1600" dirty="0" smtClean="0"/>
              <a:t> para una superficie plana es infinito. El radio R</a:t>
            </a:r>
            <a:r>
              <a:rPr lang="es-CL" sz="1600" baseline="-25000" dirty="0" smtClean="0"/>
              <a:t>2</a:t>
            </a:r>
            <a:r>
              <a:rPr lang="es-CL" sz="1600" dirty="0" smtClean="0"/>
              <a:t> de la superficie cóncava se determina a partir de la ecuación del fabricante de lentes.</a:t>
            </a:r>
          </a:p>
        </p:txBody>
      </p:sp>
      <p:sp>
        <p:nvSpPr>
          <p:cNvPr id="1177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4048" y="2924944"/>
            <a:ext cx="2625030" cy="722622"/>
          </a:xfrm>
          <a:prstGeom prst="rect">
            <a:avLst/>
          </a:prstGeom>
          <a:noFill/>
        </p:spPr>
      </p:pic>
      <p:sp>
        <p:nvSpPr>
          <p:cNvPr id="117765" name="Rectangle 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4067944" y="3717032"/>
            <a:ext cx="3456384" cy="369332"/>
          </a:xfrm>
          <a:prstGeom prst="rect">
            <a:avLst/>
          </a:prstGeom>
          <a:noFill/>
        </p:spPr>
        <p:txBody>
          <a:bodyPr wrap="square" rtlCol="0">
            <a:spAutoFit/>
          </a:bodyPr>
          <a:lstStyle/>
          <a:p>
            <a:r>
              <a:rPr lang="es-CL" dirty="0" smtClean="0"/>
              <a:t>Reemplazando:</a:t>
            </a:r>
            <a:endParaRPr lang="es-CL" dirty="0"/>
          </a:p>
        </p:txBody>
      </p:sp>
      <p:sp>
        <p:nvSpPr>
          <p:cNvPr id="1177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4077072"/>
            <a:ext cx="2433872" cy="685402"/>
          </a:xfrm>
          <a:prstGeom prst="rect">
            <a:avLst/>
          </a:prstGeom>
          <a:noFill/>
        </p:spPr>
      </p:pic>
      <p:sp>
        <p:nvSpPr>
          <p:cNvPr id="117768" name="Rectangle 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4067944" y="4797152"/>
            <a:ext cx="3888432" cy="369332"/>
          </a:xfrm>
          <a:prstGeom prst="rect">
            <a:avLst/>
          </a:prstGeom>
          <a:noFill/>
        </p:spPr>
        <p:txBody>
          <a:bodyPr wrap="square" rtlCol="0">
            <a:spAutoFit/>
          </a:bodyPr>
          <a:lstStyle/>
          <a:p>
            <a:r>
              <a:rPr lang="es-CL" dirty="0" smtClean="0"/>
              <a:t>Por lo tanto:</a:t>
            </a:r>
            <a:endParaRPr lang="es-CL" dirty="0"/>
          </a:p>
        </p:txBody>
      </p:sp>
      <p:sp>
        <p:nvSpPr>
          <p:cNvPr id="1177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1776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5229200"/>
            <a:ext cx="2094830" cy="754756"/>
          </a:xfrm>
          <a:prstGeom prst="rect">
            <a:avLst/>
          </a:prstGeom>
          <a:noFill/>
        </p:spPr>
      </p:pic>
      <p:sp>
        <p:nvSpPr>
          <p:cNvPr id="117771" name="Rectangle 11"/>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Ecuación para LENTES</a:t>
            </a:r>
            <a:endParaRPr lang="es-CL" dirty="0"/>
          </a:p>
        </p:txBody>
      </p:sp>
      <p:sp>
        <p:nvSpPr>
          <p:cNvPr id="1177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65" name="Rectangle 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177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68" name="Rectangle 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12 CuadroTexto"/>
          <p:cNvSpPr txBox="1"/>
          <p:nvPr/>
        </p:nvSpPr>
        <p:spPr>
          <a:xfrm>
            <a:off x="539552" y="1988840"/>
            <a:ext cx="3888432" cy="369332"/>
          </a:xfrm>
          <a:prstGeom prst="rect">
            <a:avLst/>
          </a:prstGeom>
          <a:noFill/>
        </p:spPr>
        <p:txBody>
          <a:bodyPr wrap="square" rtlCol="0">
            <a:spAutoFit/>
          </a:bodyPr>
          <a:lstStyle/>
          <a:p>
            <a:r>
              <a:rPr lang="es-CL" dirty="0" smtClean="0"/>
              <a:t>Despejando R</a:t>
            </a:r>
            <a:r>
              <a:rPr lang="es-CL" baseline="-25000" dirty="0" smtClean="0"/>
              <a:t>2</a:t>
            </a:r>
            <a:r>
              <a:rPr lang="es-CL" dirty="0" smtClean="0"/>
              <a:t> </a:t>
            </a:r>
            <a:endParaRPr lang="es-CL" dirty="0"/>
          </a:p>
        </p:txBody>
      </p:sp>
      <p:sp>
        <p:nvSpPr>
          <p:cNvPr id="11777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
        <p:nvSpPr>
          <p:cNvPr id="117771" name="Rectangle 11"/>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55776" y="2348880"/>
            <a:ext cx="2042124" cy="447836"/>
          </a:xfrm>
          <a:prstGeom prst="rect">
            <a:avLst/>
          </a:prstGeom>
          <a:noFill/>
        </p:spPr>
      </p:pic>
      <p:sp>
        <p:nvSpPr>
          <p:cNvPr id="122883"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CuadroTexto"/>
          <p:cNvSpPr txBox="1"/>
          <p:nvPr/>
        </p:nvSpPr>
        <p:spPr>
          <a:xfrm>
            <a:off x="611560" y="3068960"/>
            <a:ext cx="3600400" cy="369332"/>
          </a:xfrm>
          <a:prstGeom prst="rect">
            <a:avLst/>
          </a:prstGeom>
          <a:noFill/>
        </p:spPr>
        <p:txBody>
          <a:bodyPr wrap="square" rtlCol="0">
            <a:spAutoFit/>
          </a:bodyPr>
          <a:lstStyle/>
          <a:p>
            <a:r>
              <a:rPr lang="es-CL" dirty="0" smtClean="0"/>
              <a:t>Valorizando: </a:t>
            </a:r>
            <a:endParaRPr lang="es-CL" dirty="0"/>
          </a:p>
        </p:txBody>
      </p:sp>
      <p:sp>
        <p:nvSpPr>
          <p:cNvPr id="1228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5033" y="3550916"/>
            <a:ext cx="3332246" cy="382140"/>
          </a:xfrm>
          <a:prstGeom prst="rect">
            <a:avLst/>
          </a:prstGeom>
          <a:noFill/>
        </p:spPr>
      </p:pic>
      <p:sp>
        <p:nvSpPr>
          <p:cNvPr id="122886"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22 CuadroTexto"/>
          <p:cNvSpPr txBox="1"/>
          <p:nvPr/>
        </p:nvSpPr>
        <p:spPr>
          <a:xfrm>
            <a:off x="683568" y="4293096"/>
            <a:ext cx="5400600" cy="369332"/>
          </a:xfrm>
          <a:prstGeom prst="rect">
            <a:avLst/>
          </a:prstGeom>
          <a:noFill/>
        </p:spPr>
        <p:txBody>
          <a:bodyPr wrap="square" rtlCol="0">
            <a:spAutoFit/>
          </a:bodyPr>
          <a:lstStyle/>
          <a:p>
            <a:r>
              <a:rPr lang="es-CL" dirty="0" smtClean="0"/>
              <a:t>Entonces:</a:t>
            </a:r>
            <a:endParaRPr lang="es-CL" dirty="0"/>
          </a:p>
        </p:txBody>
      </p:sp>
      <p:sp>
        <p:nvSpPr>
          <p:cNvPr id="1228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12288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4725144"/>
            <a:ext cx="1849552" cy="382140"/>
          </a:xfrm>
          <a:prstGeom prst="rect">
            <a:avLst/>
          </a:prstGeom>
          <a:noFill/>
        </p:spPr>
      </p:pic>
      <p:sp>
        <p:nvSpPr>
          <p:cNvPr id="122889" name="Rectangle 9"/>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26 CuadroTexto"/>
          <p:cNvSpPr txBox="1"/>
          <p:nvPr/>
        </p:nvSpPr>
        <p:spPr>
          <a:xfrm>
            <a:off x="683568" y="5301208"/>
            <a:ext cx="7992888" cy="646331"/>
          </a:xfrm>
          <a:prstGeom prst="rect">
            <a:avLst/>
          </a:prstGeom>
          <a:noFill/>
        </p:spPr>
        <p:txBody>
          <a:bodyPr wrap="square" rtlCol="0">
            <a:spAutoFit/>
          </a:bodyPr>
          <a:lstStyle/>
          <a:p>
            <a:r>
              <a:rPr lang="es-CL" b="1" i="1" dirty="0" smtClean="0"/>
              <a:t>Por convención el signo menos indica que la superficie curva es cóncava. </a:t>
            </a:r>
            <a:endParaRPr lang="es-CL" b="1"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Absorción de la LUZ</a:t>
            </a:r>
            <a:endParaRPr lang="es-CL" dirty="0"/>
          </a:p>
        </p:txBody>
      </p:sp>
      <p:sp>
        <p:nvSpPr>
          <p:cNvPr id="4" name="3 CuadroTexto"/>
          <p:cNvSpPr txBox="1"/>
          <p:nvPr/>
        </p:nvSpPr>
        <p:spPr>
          <a:xfrm>
            <a:off x="467544" y="1700808"/>
            <a:ext cx="8208912" cy="2308324"/>
          </a:xfrm>
          <a:prstGeom prst="rect">
            <a:avLst/>
          </a:prstGeom>
          <a:noFill/>
        </p:spPr>
        <p:txBody>
          <a:bodyPr wrap="square" rtlCol="0">
            <a:spAutoFit/>
          </a:bodyPr>
          <a:lstStyle/>
          <a:p>
            <a:pPr>
              <a:buClr>
                <a:schemeClr val="accent1"/>
              </a:buClr>
              <a:buFont typeface="Arial" pitchFamily="34" charset="0"/>
              <a:buChar char="•"/>
            </a:pPr>
            <a:r>
              <a:rPr lang="es-ES_tradnl" dirty="0" smtClean="0"/>
              <a:t>Al ser iluminados, los cuerpos absorben algunas ondas y reflejan otras. Esto produce que percibamos los colores.</a:t>
            </a:r>
          </a:p>
          <a:p>
            <a:pPr>
              <a:defRPr/>
            </a:pPr>
            <a:endParaRPr lang="es-ES_tradnl" dirty="0" smtClean="0"/>
          </a:p>
          <a:p>
            <a:pPr>
              <a:defRPr/>
            </a:pPr>
            <a:r>
              <a:rPr lang="es-ES_tradnl" dirty="0" smtClean="0"/>
              <a:t>Si el </a:t>
            </a:r>
            <a:r>
              <a:rPr lang="es-ES_tradnl" b="1" dirty="0" smtClean="0"/>
              <a:t>cuerpo</a:t>
            </a:r>
            <a:r>
              <a:rPr lang="es-ES_tradnl" dirty="0" smtClean="0"/>
              <a:t> es </a:t>
            </a:r>
            <a:r>
              <a:rPr lang="es-ES_tradnl" b="1" dirty="0" smtClean="0"/>
              <a:t>capaz de reflejar todas las ondas </a:t>
            </a:r>
            <a:r>
              <a:rPr lang="es-ES_tradnl" dirty="0" smtClean="0"/>
              <a:t>lo veremos</a:t>
            </a:r>
            <a:r>
              <a:rPr lang="es-ES_tradnl" b="1" dirty="0" smtClean="0"/>
              <a:t> blanco</a:t>
            </a:r>
            <a:r>
              <a:rPr lang="es-ES_tradnl" dirty="0" smtClean="0"/>
              <a:t>, si las </a:t>
            </a:r>
            <a:r>
              <a:rPr lang="es-ES_tradnl" b="1" dirty="0" smtClean="0"/>
              <a:t>absorbe todas </a:t>
            </a:r>
            <a:r>
              <a:rPr lang="es-ES_tradnl" dirty="0" smtClean="0"/>
              <a:t>lo veremos </a:t>
            </a:r>
            <a:r>
              <a:rPr lang="es-ES_tradnl" b="1" dirty="0" smtClean="0"/>
              <a:t>negro</a:t>
            </a:r>
            <a:r>
              <a:rPr lang="es-ES_tradnl" dirty="0" smtClean="0"/>
              <a:t>.</a:t>
            </a:r>
            <a:endParaRPr lang="es-ES_tradnl" b="1" dirty="0" smtClean="0"/>
          </a:p>
          <a:p>
            <a:pPr>
              <a:defRPr/>
            </a:pPr>
            <a:endParaRPr lang="es-ES_tradnl" b="1" dirty="0" smtClean="0"/>
          </a:p>
          <a:p>
            <a:pPr>
              <a:defRPr/>
            </a:pPr>
            <a:r>
              <a:rPr lang="es-ES_tradnl" dirty="0" smtClean="0"/>
              <a:t>La absorción produce un </a:t>
            </a:r>
            <a:r>
              <a:rPr lang="es-ES_tradnl" b="1" dirty="0" smtClean="0"/>
              <a:t>aumento de temperatura en el cuerpo.</a:t>
            </a:r>
            <a:endParaRPr lang="es-ES" b="1" dirty="0" smtClean="0"/>
          </a:p>
          <a:p>
            <a:pPr>
              <a:buClr>
                <a:schemeClr val="accent1"/>
              </a:buClr>
              <a:buFont typeface="Arial" pitchFamily="34" charset="0"/>
              <a:buChar char="•"/>
            </a:pPr>
            <a:endParaRPr lang="es-CL" dirty="0"/>
          </a:p>
        </p:txBody>
      </p:sp>
      <p:pic>
        <p:nvPicPr>
          <p:cNvPr id="5" name="Picture 4" descr="https://encrypted-tbn1.google.com/images?q=tbn:ANd9GcTDL55zmrI22qsdZ4F0gTTPddG9Q-o1Kjs256pFpXT6bqkG0Lqx"/>
          <p:cNvPicPr>
            <a:picLocks noChangeAspect="1" noChangeArrowheads="1"/>
          </p:cNvPicPr>
          <p:nvPr/>
        </p:nvPicPr>
        <p:blipFill>
          <a:blip r:embed="rId2" cstate="print"/>
          <a:srcRect/>
          <a:stretch>
            <a:fillRect/>
          </a:stretch>
        </p:blipFill>
        <p:spPr bwMode="auto">
          <a:xfrm rot="21258100">
            <a:off x="428625" y="4286250"/>
            <a:ext cx="2574925" cy="1714500"/>
          </a:xfrm>
          <a:prstGeom prst="rect">
            <a:avLst/>
          </a:prstGeom>
          <a:noFill/>
          <a:ln w="9525">
            <a:noFill/>
            <a:miter lim="800000"/>
            <a:headEnd/>
            <a:tailEnd/>
          </a:ln>
        </p:spPr>
      </p:pic>
      <p:pic>
        <p:nvPicPr>
          <p:cNvPr id="6" name="Picture 6" descr="http://static.freepik.com/foto-gratis/la-gente-del-desierto-de-oman-la-gente_19-115347.jpg"/>
          <p:cNvPicPr>
            <a:picLocks noChangeAspect="1" noChangeArrowheads="1"/>
          </p:cNvPicPr>
          <p:nvPr/>
        </p:nvPicPr>
        <p:blipFill>
          <a:blip r:embed="rId3" cstate="print"/>
          <a:srcRect/>
          <a:stretch>
            <a:fillRect/>
          </a:stretch>
        </p:blipFill>
        <p:spPr bwMode="auto">
          <a:xfrm>
            <a:off x="3707904" y="3789040"/>
            <a:ext cx="1882775" cy="2514600"/>
          </a:xfrm>
          <a:prstGeom prst="rect">
            <a:avLst/>
          </a:prstGeom>
          <a:noFill/>
          <a:ln w="9525">
            <a:noFill/>
            <a:miter lim="800000"/>
            <a:headEnd/>
            <a:tailEnd/>
          </a:ln>
        </p:spPr>
      </p:pic>
      <p:pic>
        <p:nvPicPr>
          <p:cNvPr id="7" name="Picture 8" descr="https://encrypted-tbn2.google.com/images?q=tbn:ANd9GcSjuCxbxgga-Q__sufw1sBFl9eeW5gUswwIDAOl5t4ZKTHJRqGUvQ"/>
          <p:cNvPicPr>
            <a:picLocks noChangeAspect="1" noChangeArrowheads="1"/>
          </p:cNvPicPr>
          <p:nvPr/>
        </p:nvPicPr>
        <p:blipFill>
          <a:blip r:embed="rId4" cstate="print"/>
          <a:srcRect/>
          <a:stretch>
            <a:fillRect/>
          </a:stretch>
        </p:blipFill>
        <p:spPr bwMode="auto">
          <a:xfrm rot="437951">
            <a:off x="6516216" y="4005064"/>
            <a:ext cx="19050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rPr>
              <a:t>Difracción de la luz</a:t>
            </a:r>
            <a:endParaRPr lang="es-CL" dirty="0">
              <a:solidFill>
                <a:schemeClr val="accent1"/>
              </a:solidFill>
            </a:endParaRPr>
          </a:p>
        </p:txBody>
      </p:sp>
      <p:sp>
        <p:nvSpPr>
          <p:cNvPr id="4" name="3 CuadroTexto"/>
          <p:cNvSpPr txBox="1"/>
          <p:nvPr/>
        </p:nvSpPr>
        <p:spPr>
          <a:xfrm>
            <a:off x="467544" y="1844824"/>
            <a:ext cx="8208912" cy="1975926"/>
          </a:xfrm>
          <a:prstGeom prst="rect">
            <a:avLst/>
          </a:prstGeom>
          <a:noFill/>
        </p:spPr>
        <p:txBody>
          <a:bodyPr wrap="square" rtlCol="0">
            <a:spAutoFit/>
          </a:bodyPr>
          <a:lstStyle/>
          <a:p>
            <a:pPr>
              <a:buClr>
                <a:schemeClr val="accent1"/>
              </a:buClr>
              <a:buFont typeface="Arial" pitchFamily="34" charset="0"/>
              <a:buChar char="•"/>
            </a:pPr>
            <a:r>
              <a:rPr lang="es-ES_tradnl" dirty="0" smtClean="0"/>
              <a:t>La </a:t>
            </a:r>
            <a:r>
              <a:rPr lang="es-ES_tradnl" b="1" dirty="0" smtClean="0"/>
              <a:t>luz</a:t>
            </a:r>
            <a:r>
              <a:rPr lang="es-ES_tradnl" dirty="0" smtClean="0"/>
              <a:t>, como toda onda, tiene la </a:t>
            </a:r>
            <a:r>
              <a:rPr lang="es-ES_tradnl" b="1" dirty="0" smtClean="0"/>
              <a:t>capacidad de rodear un obstáculo </a:t>
            </a:r>
            <a:r>
              <a:rPr lang="es-ES_tradnl" dirty="0" smtClean="0"/>
              <a:t>que se encuentre en su trayectoria, es decir, presenta “</a:t>
            </a:r>
            <a:r>
              <a:rPr lang="es-ES_tradnl" b="1" dirty="0" smtClean="0"/>
              <a:t>difracción</a:t>
            </a:r>
            <a:r>
              <a:rPr lang="es-ES_tradnl" dirty="0" smtClean="0"/>
              <a:t>”.</a:t>
            </a:r>
          </a:p>
          <a:p>
            <a:pPr>
              <a:defRPr/>
            </a:pPr>
            <a:endParaRPr lang="es-ES_tradnl" dirty="0" smtClean="0"/>
          </a:p>
          <a:p>
            <a:pPr algn="just">
              <a:lnSpc>
                <a:spcPct val="90000"/>
              </a:lnSpc>
              <a:defRPr/>
            </a:pPr>
            <a:r>
              <a:rPr lang="es-ES" dirty="0" smtClean="0"/>
              <a:t>En la figura, la luz es capaz de “rodear” los bordes de los objetos creando zonas de  “</a:t>
            </a:r>
            <a:r>
              <a:rPr lang="es-ES" dirty="0" err="1" smtClean="0"/>
              <a:t>umbra</a:t>
            </a:r>
            <a:r>
              <a:rPr lang="es-ES" dirty="0" smtClean="0"/>
              <a:t>” y “penumbra”.</a:t>
            </a:r>
          </a:p>
          <a:p>
            <a:pPr>
              <a:buClr>
                <a:schemeClr val="accent1"/>
              </a:buClr>
              <a:buFont typeface="Arial" pitchFamily="34" charset="0"/>
              <a:buChar char="•"/>
            </a:pPr>
            <a:endParaRPr lang="es-CL" dirty="0"/>
          </a:p>
        </p:txBody>
      </p:sp>
      <p:pic>
        <p:nvPicPr>
          <p:cNvPr id="5" name="Picture 22"/>
          <p:cNvPicPr>
            <a:picLocks noChangeAspect="1" noChangeArrowheads="1"/>
          </p:cNvPicPr>
          <p:nvPr/>
        </p:nvPicPr>
        <p:blipFill>
          <a:blip r:embed="rId2" cstate="print"/>
          <a:srcRect/>
          <a:stretch>
            <a:fillRect/>
          </a:stretch>
        </p:blipFill>
        <p:spPr bwMode="auto">
          <a:xfrm>
            <a:off x="2555776" y="3501009"/>
            <a:ext cx="4248150" cy="2808312"/>
          </a:xfrm>
          <a:prstGeom prst="rect">
            <a:avLst/>
          </a:prstGeom>
          <a:noFill/>
          <a:ln w="9525">
            <a:noFill/>
            <a:miter lim="800000"/>
            <a:headEnd/>
            <a:tailEnd/>
          </a:ln>
        </p:spPr>
      </p:pic>
      <p:grpSp>
        <p:nvGrpSpPr>
          <p:cNvPr id="6" name="29 Grupo"/>
          <p:cNvGrpSpPr>
            <a:grpSpLocks/>
          </p:cNvGrpSpPr>
          <p:nvPr/>
        </p:nvGrpSpPr>
        <p:grpSpPr bwMode="auto">
          <a:xfrm>
            <a:off x="5652120" y="5661248"/>
            <a:ext cx="3267398" cy="646113"/>
            <a:chOff x="5572132" y="5429264"/>
            <a:chExt cx="3626798" cy="646331"/>
          </a:xfrm>
        </p:grpSpPr>
        <p:sp>
          <p:nvSpPr>
            <p:cNvPr id="7" name="19 CuadroTexto"/>
            <p:cNvSpPr txBox="1">
              <a:spLocks noChangeArrowheads="1"/>
            </p:cNvSpPr>
            <p:nvPr/>
          </p:nvSpPr>
          <p:spPr bwMode="auto">
            <a:xfrm>
              <a:off x="7000892" y="5429264"/>
              <a:ext cx="2198038" cy="646331"/>
            </a:xfrm>
            <a:prstGeom prst="rect">
              <a:avLst/>
            </a:prstGeom>
            <a:noFill/>
            <a:ln w="9525">
              <a:noFill/>
              <a:miter lim="800000"/>
              <a:headEnd/>
              <a:tailEnd/>
            </a:ln>
          </p:spPr>
          <p:txBody>
            <a:bodyPr wrap="none">
              <a:spAutoFit/>
            </a:bodyPr>
            <a:lstStyle/>
            <a:p>
              <a:pPr algn="ctr"/>
              <a:r>
                <a:rPr lang="es-ES" dirty="0"/>
                <a:t>Zona de penumbra </a:t>
              </a:r>
            </a:p>
            <a:p>
              <a:pPr algn="ctr"/>
              <a:r>
                <a:rPr lang="es-ES" dirty="0"/>
                <a:t>( casi - sombra)</a:t>
              </a:r>
            </a:p>
          </p:txBody>
        </p:sp>
        <p:cxnSp>
          <p:nvCxnSpPr>
            <p:cNvPr id="8" name="7 Conector recto de flecha"/>
            <p:cNvCxnSpPr>
              <a:stCxn id="7" idx="1"/>
            </p:cNvCxnSpPr>
            <p:nvPr/>
          </p:nvCxnSpPr>
          <p:spPr>
            <a:xfrm rot="10800000" flipV="1">
              <a:off x="5572132" y="5753223"/>
              <a:ext cx="1428498" cy="104810"/>
            </a:xfrm>
            <a:prstGeom prst="straightConnector1">
              <a:avLst/>
            </a:prstGeom>
            <a:ln w="25400">
              <a:solidFill>
                <a:srgbClr val="4BB2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28 Grupo"/>
          <p:cNvGrpSpPr>
            <a:grpSpLocks/>
          </p:cNvGrpSpPr>
          <p:nvPr/>
        </p:nvGrpSpPr>
        <p:grpSpPr bwMode="auto">
          <a:xfrm>
            <a:off x="1428750" y="5929313"/>
            <a:ext cx="3357563" cy="714375"/>
            <a:chOff x="1428728" y="5929330"/>
            <a:chExt cx="3357586" cy="714380"/>
          </a:xfrm>
        </p:grpSpPr>
        <p:sp>
          <p:nvSpPr>
            <p:cNvPr id="10" name="18 CuadroTexto"/>
            <p:cNvSpPr txBox="1">
              <a:spLocks noChangeArrowheads="1"/>
            </p:cNvSpPr>
            <p:nvPr/>
          </p:nvSpPr>
          <p:spPr bwMode="auto">
            <a:xfrm>
              <a:off x="1428728" y="6274378"/>
              <a:ext cx="2736647" cy="369332"/>
            </a:xfrm>
            <a:prstGeom prst="rect">
              <a:avLst/>
            </a:prstGeom>
            <a:noFill/>
            <a:ln w="9525">
              <a:noFill/>
              <a:miter lim="800000"/>
              <a:headEnd/>
              <a:tailEnd/>
            </a:ln>
          </p:spPr>
          <p:txBody>
            <a:bodyPr wrap="none">
              <a:spAutoFit/>
            </a:bodyPr>
            <a:lstStyle/>
            <a:p>
              <a:r>
                <a:rPr lang="es-ES" dirty="0"/>
                <a:t>Zona de </a:t>
              </a:r>
              <a:r>
                <a:rPr lang="es-ES" dirty="0" err="1"/>
                <a:t>umbra</a:t>
              </a:r>
              <a:r>
                <a:rPr lang="es-ES" dirty="0"/>
                <a:t> (sombra)</a:t>
              </a:r>
            </a:p>
          </p:txBody>
        </p:sp>
        <p:cxnSp>
          <p:nvCxnSpPr>
            <p:cNvPr id="11" name="10 Conector recto de flecha"/>
            <p:cNvCxnSpPr>
              <a:stCxn id="10" idx="3"/>
            </p:cNvCxnSpPr>
            <p:nvPr/>
          </p:nvCxnSpPr>
          <p:spPr>
            <a:xfrm flipV="1">
              <a:off x="4165597" y="5929330"/>
              <a:ext cx="620717" cy="530229"/>
            </a:xfrm>
            <a:prstGeom prst="straightConnector1">
              <a:avLst/>
            </a:prstGeom>
            <a:ln w="25400">
              <a:solidFill>
                <a:srgbClr val="4BB2FF"/>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rPr>
              <a:t>Interferencia de la luz</a:t>
            </a:r>
            <a:endParaRPr lang="es-CL" dirty="0">
              <a:solidFill>
                <a:schemeClr val="accent1"/>
              </a:solidFill>
            </a:endParaRPr>
          </a:p>
        </p:txBody>
      </p:sp>
      <p:sp>
        <p:nvSpPr>
          <p:cNvPr id="4" name="3 CuadroTexto"/>
          <p:cNvSpPr txBox="1"/>
          <p:nvPr/>
        </p:nvSpPr>
        <p:spPr>
          <a:xfrm>
            <a:off x="467544" y="1628801"/>
            <a:ext cx="8208912" cy="2031325"/>
          </a:xfrm>
          <a:prstGeom prst="rect">
            <a:avLst/>
          </a:prstGeom>
          <a:noFill/>
        </p:spPr>
        <p:txBody>
          <a:bodyPr wrap="square" rtlCol="0">
            <a:spAutoFit/>
          </a:bodyPr>
          <a:lstStyle/>
          <a:p>
            <a:pPr algn="ctr">
              <a:defRPr/>
            </a:pPr>
            <a:r>
              <a:rPr lang="es-ES_tradnl" b="1" dirty="0" smtClean="0">
                <a:solidFill>
                  <a:srgbClr val="067DD9"/>
                </a:solidFill>
              </a:rPr>
              <a:t>¿Luz + luz = sombra?</a:t>
            </a:r>
          </a:p>
          <a:p>
            <a:pPr>
              <a:buClr>
                <a:schemeClr val="accent1"/>
              </a:buClr>
              <a:buFont typeface="Arial" pitchFamily="34" charset="0"/>
              <a:buChar char="•"/>
              <a:defRPr/>
            </a:pPr>
            <a:r>
              <a:rPr lang="es-ES_tradnl" dirty="0" smtClean="0"/>
              <a:t>Si ilumináramos una pantalla con dos fuentes de luz al mismo tiempo…¿sería posible crear zonas de oscuridad?  </a:t>
            </a:r>
          </a:p>
          <a:p>
            <a:pPr>
              <a:defRPr/>
            </a:pPr>
            <a:endParaRPr lang="es-ES_tradnl" dirty="0" smtClean="0"/>
          </a:p>
          <a:p>
            <a:pPr>
              <a:defRPr/>
            </a:pPr>
            <a:r>
              <a:rPr lang="es-ES_tradnl" dirty="0" smtClean="0"/>
              <a:t>Observa el experimento realizado por Thomas Young, en 1801. Con esta experiencia se pudo demostrar que </a:t>
            </a:r>
            <a:r>
              <a:rPr lang="es-ES_tradnl" b="1" dirty="0" smtClean="0"/>
              <a:t>la luz </a:t>
            </a:r>
            <a:r>
              <a:rPr lang="es-ES_tradnl" dirty="0" smtClean="0"/>
              <a:t>era una </a:t>
            </a:r>
            <a:r>
              <a:rPr lang="es-ES_tradnl" b="1" dirty="0" smtClean="0"/>
              <a:t>onda</a:t>
            </a:r>
            <a:r>
              <a:rPr lang="es-ES_tradnl" dirty="0" smtClean="0"/>
              <a:t>, y se podía </a:t>
            </a:r>
            <a:r>
              <a:rPr lang="es-ES_tradnl" b="1" dirty="0" smtClean="0"/>
              <a:t>interferir constructiva y destructivamente.   </a:t>
            </a:r>
            <a:endParaRPr lang="es-ES_tradnl" sz="2000" b="1" dirty="0" smtClean="0"/>
          </a:p>
        </p:txBody>
      </p:sp>
      <p:pic>
        <p:nvPicPr>
          <p:cNvPr id="5" name="Picture 2" descr="http://t3.gstatic.com/images?q=tbn:ANd9GcRgiaf0qIcr2iMLATaoDRnTnvZ5N-e9afGRq9llD_mlj8VvCXRRmRBUv-0"/>
          <p:cNvPicPr>
            <a:picLocks noChangeAspect="1" noChangeArrowheads="1"/>
          </p:cNvPicPr>
          <p:nvPr/>
        </p:nvPicPr>
        <p:blipFill>
          <a:blip r:embed="rId2" cstate="print"/>
          <a:srcRect/>
          <a:stretch>
            <a:fillRect/>
          </a:stretch>
        </p:blipFill>
        <p:spPr bwMode="auto">
          <a:xfrm>
            <a:off x="3347864" y="4643438"/>
            <a:ext cx="2916238" cy="1449858"/>
          </a:xfrm>
          <a:prstGeom prst="rect">
            <a:avLst/>
          </a:prstGeom>
          <a:noFill/>
          <a:ln w="9525">
            <a:noFill/>
            <a:miter lim="800000"/>
            <a:headEnd/>
            <a:tailEnd/>
          </a:ln>
        </p:spPr>
      </p:pic>
      <p:pic>
        <p:nvPicPr>
          <p:cNvPr id="6" name="Picture 4" descr="https://encrypted-tbn1.google.com/images?q=tbn:ANd9GcTdwLPCWVJxFukV7O8FWCfzT_kHJUMrHKKme2WNWuzu4DAk4npPEw"/>
          <p:cNvPicPr>
            <a:picLocks noChangeAspect="1" noChangeArrowheads="1"/>
          </p:cNvPicPr>
          <p:nvPr/>
        </p:nvPicPr>
        <p:blipFill>
          <a:blip r:embed="rId3" cstate="print"/>
          <a:srcRect/>
          <a:stretch>
            <a:fillRect/>
          </a:stretch>
        </p:blipFill>
        <p:spPr bwMode="auto">
          <a:xfrm>
            <a:off x="633239" y="4003675"/>
            <a:ext cx="2357438" cy="2854325"/>
          </a:xfrm>
          <a:prstGeom prst="rect">
            <a:avLst/>
          </a:prstGeom>
          <a:noFill/>
          <a:ln w="9525">
            <a:noFill/>
            <a:miter lim="800000"/>
            <a:headEnd/>
            <a:tailEnd/>
          </a:ln>
        </p:spPr>
      </p:pic>
      <p:pic>
        <p:nvPicPr>
          <p:cNvPr id="7" name="Picture 6" descr="https://encrypted-tbn2.google.com/images?q=tbn:ANd9GcQoSBe4ydfqOFpyCUyftkvWa4JPngZVZo6kETnu9I3FQWA8HzwP"/>
          <p:cNvPicPr>
            <a:picLocks noChangeAspect="1" noChangeArrowheads="1"/>
          </p:cNvPicPr>
          <p:nvPr/>
        </p:nvPicPr>
        <p:blipFill>
          <a:blip r:embed="rId4" cstate="print"/>
          <a:srcRect/>
          <a:stretch>
            <a:fillRect/>
          </a:stretch>
        </p:blipFill>
        <p:spPr bwMode="auto">
          <a:xfrm>
            <a:off x="6562552" y="4000500"/>
            <a:ext cx="2143125" cy="1804764"/>
          </a:xfrm>
          <a:prstGeom prst="rect">
            <a:avLst/>
          </a:prstGeom>
          <a:noFill/>
          <a:ln w="9525">
            <a:noFill/>
            <a:miter lim="800000"/>
            <a:headEnd/>
            <a:tailEnd/>
          </a:ln>
        </p:spPr>
      </p:pic>
      <p:cxnSp>
        <p:nvCxnSpPr>
          <p:cNvPr id="8" name="7 Conector recto de flecha"/>
          <p:cNvCxnSpPr/>
          <p:nvPr/>
        </p:nvCxnSpPr>
        <p:spPr>
          <a:xfrm rot="10800000" flipV="1">
            <a:off x="2847802" y="4286250"/>
            <a:ext cx="642937" cy="428625"/>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6200000" flipH="1">
            <a:off x="4419427" y="4357688"/>
            <a:ext cx="428625" cy="142875"/>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flipH="1" flipV="1">
            <a:off x="5186065" y="6055295"/>
            <a:ext cx="571500" cy="71437"/>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7236296" y="5661248"/>
            <a:ext cx="288032" cy="648072"/>
          </a:xfrm>
          <a:prstGeom prst="straightConnector1">
            <a:avLst/>
          </a:prstGeom>
          <a:ln w="31750">
            <a:solidFill>
              <a:srgbClr val="4BB2FF"/>
            </a:solidFill>
            <a:tailEnd type="triangle"/>
          </a:ln>
        </p:spPr>
        <p:style>
          <a:lnRef idx="1">
            <a:schemeClr val="accent1"/>
          </a:lnRef>
          <a:fillRef idx="0">
            <a:schemeClr val="accent1"/>
          </a:fillRef>
          <a:effectRef idx="0">
            <a:schemeClr val="accent1"/>
          </a:effectRef>
          <a:fontRef idx="minor">
            <a:schemeClr val="tx1"/>
          </a:fontRef>
        </p:style>
      </p:cxnSp>
      <p:sp>
        <p:nvSpPr>
          <p:cNvPr id="12" name="28 CuadroTexto"/>
          <p:cNvSpPr txBox="1">
            <a:spLocks noChangeArrowheads="1"/>
          </p:cNvSpPr>
          <p:nvPr/>
        </p:nvSpPr>
        <p:spPr bwMode="auto">
          <a:xfrm>
            <a:off x="3131840" y="3933056"/>
            <a:ext cx="3067050" cy="338137"/>
          </a:xfrm>
          <a:prstGeom prst="rect">
            <a:avLst/>
          </a:prstGeom>
          <a:noFill/>
          <a:ln w="9525">
            <a:noFill/>
            <a:miter lim="800000"/>
            <a:headEnd/>
            <a:tailEnd/>
          </a:ln>
        </p:spPr>
        <p:txBody>
          <a:bodyPr wrap="none">
            <a:spAutoFit/>
          </a:bodyPr>
          <a:lstStyle/>
          <a:p>
            <a:r>
              <a:rPr lang="es-ES" sz="1600" dirty="0"/>
              <a:t>Experimento de la doble rendija</a:t>
            </a:r>
          </a:p>
        </p:txBody>
      </p:sp>
      <p:sp>
        <p:nvSpPr>
          <p:cNvPr id="13" name="38 CuadroTexto"/>
          <p:cNvSpPr txBox="1">
            <a:spLocks noChangeArrowheads="1"/>
          </p:cNvSpPr>
          <p:nvPr/>
        </p:nvSpPr>
        <p:spPr bwMode="auto">
          <a:xfrm>
            <a:off x="3275856" y="6334780"/>
            <a:ext cx="5256584" cy="523220"/>
          </a:xfrm>
          <a:prstGeom prst="rect">
            <a:avLst/>
          </a:prstGeom>
          <a:noFill/>
          <a:ln w="9525">
            <a:noFill/>
            <a:miter lim="800000"/>
            <a:headEnd/>
            <a:tailEnd/>
          </a:ln>
        </p:spPr>
        <p:txBody>
          <a:bodyPr wrap="square">
            <a:spAutoFit/>
          </a:bodyPr>
          <a:lstStyle/>
          <a:p>
            <a:r>
              <a:rPr lang="es-ES" sz="1400" dirty="0"/>
              <a:t>Zonas de luz (</a:t>
            </a:r>
            <a:r>
              <a:rPr lang="es-ES" sz="1400" dirty="0" err="1"/>
              <a:t>interf</a:t>
            </a:r>
            <a:r>
              <a:rPr lang="es-ES" sz="1400" dirty="0"/>
              <a:t>. constructiva) y oscuridad (</a:t>
            </a:r>
            <a:r>
              <a:rPr lang="es-ES" sz="1400" dirty="0" err="1"/>
              <a:t>interf</a:t>
            </a:r>
            <a:r>
              <a:rPr lang="es-ES" sz="1400" dirty="0"/>
              <a:t>. destructiva) que </a:t>
            </a:r>
            <a:r>
              <a:rPr lang="es-ES" sz="1400" dirty="0" smtClean="0"/>
              <a:t>se </a:t>
            </a:r>
            <a:r>
              <a:rPr lang="es-ES" sz="1400" dirty="0"/>
              <a:t>pueden ver en la pantalla.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solidFill>
                  <a:schemeClr val="accent1"/>
                </a:solidFill>
                <a:cs typeface="Arial" charset="0"/>
              </a:rPr>
              <a:t>Luz láser</a:t>
            </a:r>
            <a:endParaRPr lang="es-CL" dirty="0">
              <a:solidFill>
                <a:schemeClr val="accent1"/>
              </a:solidFill>
            </a:endParaRPr>
          </a:p>
        </p:txBody>
      </p:sp>
      <p:sp>
        <p:nvSpPr>
          <p:cNvPr id="4" name="3 CuadroTexto"/>
          <p:cNvSpPr txBox="1"/>
          <p:nvPr/>
        </p:nvSpPr>
        <p:spPr>
          <a:xfrm>
            <a:off x="467544" y="1844824"/>
            <a:ext cx="5256584" cy="4136517"/>
          </a:xfrm>
          <a:prstGeom prst="rect">
            <a:avLst/>
          </a:prstGeom>
          <a:noFill/>
        </p:spPr>
        <p:txBody>
          <a:bodyPr wrap="square" rtlCol="0">
            <a:spAutoFit/>
          </a:bodyPr>
          <a:lstStyle/>
          <a:p>
            <a:pPr>
              <a:buClr>
                <a:schemeClr val="accent1"/>
              </a:buClr>
              <a:buFont typeface="Arial" pitchFamily="34" charset="0"/>
              <a:buChar char="•"/>
            </a:pPr>
            <a:r>
              <a:rPr lang="es-ES_tradnl" sz="1600" kern="0" dirty="0" smtClean="0"/>
              <a:t>La </a:t>
            </a:r>
            <a:r>
              <a:rPr lang="es-ES_tradnl" sz="1600" b="1" kern="0" dirty="0" smtClean="0"/>
              <a:t>luz blanca </a:t>
            </a:r>
            <a:r>
              <a:rPr lang="es-ES_tradnl" sz="1600" kern="0" dirty="0" smtClean="0"/>
              <a:t>es </a:t>
            </a:r>
            <a:r>
              <a:rPr lang="es-ES_tradnl" sz="1600" b="1" kern="0" dirty="0" smtClean="0"/>
              <a:t>incoherente</a:t>
            </a:r>
            <a:r>
              <a:rPr lang="es-ES_tradnl" sz="1600" kern="0" dirty="0" smtClean="0"/>
              <a:t>; está</a:t>
            </a:r>
          </a:p>
          <a:p>
            <a:pPr marL="342900" indent="-342900" algn="just">
              <a:lnSpc>
                <a:spcPct val="90000"/>
              </a:lnSpc>
              <a:spcBef>
                <a:spcPct val="20000"/>
              </a:spcBef>
              <a:defRPr/>
            </a:pPr>
            <a:r>
              <a:rPr lang="es-ES_tradnl" sz="1600" kern="0" dirty="0" smtClean="0"/>
              <a:t>formada por </a:t>
            </a:r>
            <a:r>
              <a:rPr lang="es-ES_tradnl" sz="1600" b="1" kern="0" dirty="0" smtClean="0"/>
              <a:t>ondas de distinta frecuencia</a:t>
            </a:r>
            <a:endParaRPr lang="es-ES_tradnl" sz="1600" kern="0" dirty="0" smtClean="0"/>
          </a:p>
          <a:p>
            <a:pPr marL="342900" indent="-342900" algn="just">
              <a:lnSpc>
                <a:spcPct val="90000"/>
              </a:lnSpc>
              <a:spcBef>
                <a:spcPct val="20000"/>
              </a:spcBef>
              <a:defRPr/>
            </a:pPr>
            <a:r>
              <a:rPr lang="es-ES_tradnl" sz="1600" kern="0" dirty="0" smtClean="0"/>
              <a:t>que están </a:t>
            </a:r>
            <a:r>
              <a:rPr lang="es-ES_tradnl" sz="1600" b="1" kern="0" dirty="0" smtClean="0"/>
              <a:t>fuera de fase</a:t>
            </a:r>
            <a:r>
              <a:rPr lang="es-ES_tradnl" sz="1600" kern="0" dirty="0" smtClean="0"/>
              <a:t> (atrasadas o</a:t>
            </a:r>
          </a:p>
          <a:p>
            <a:pPr marL="342900" indent="-342900" algn="just">
              <a:lnSpc>
                <a:spcPct val="90000"/>
              </a:lnSpc>
              <a:spcBef>
                <a:spcPct val="20000"/>
              </a:spcBef>
              <a:defRPr/>
            </a:pPr>
            <a:r>
              <a:rPr lang="es-ES_tradnl" sz="1600" kern="0" dirty="0" smtClean="0"/>
              <a:t>adelantadas unas respecto de las otras).</a:t>
            </a:r>
          </a:p>
          <a:p>
            <a:pPr marL="342900" indent="-342900" algn="just">
              <a:lnSpc>
                <a:spcPct val="90000"/>
              </a:lnSpc>
              <a:spcBef>
                <a:spcPct val="20000"/>
              </a:spcBef>
              <a:defRPr/>
            </a:pPr>
            <a:endParaRPr lang="es-ES_tradnl" sz="1600" kern="0" dirty="0" smtClean="0"/>
          </a:p>
          <a:p>
            <a:pPr marL="342900" indent="-342900" algn="just">
              <a:lnSpc>
                <a:spcPct val="90000"/>
              </a:lnSpc>
              <a:spcBef>
                <a:spcPct val="20000"/>
              </a:spcBef>
              <a:defRPr/>
            </a:pPr>
            <a:r>
              <a:rPr lang="es-ES_tradnl" sz="1600" kern="0" dirty="0" smtClean="0"/>
              <a:t>La luz </a:t>
            </a:r>
            <a:r>
              <a:rPr lang="es-ES_tradnl" sz="1600" b="1" kern="0" dirty="0" smtClean="0"/>
              <a:t>monocromática</a:t>
            </a:r>
            <a:r>
              <a:rPr lang="es-ES_tradnl" sz="1600" kern="0" dirty="0" smtClean="0"/>
              <a:t> (un solo color)</a:t>
            </a:r>
          </a:p>
          <a:p>
            <a:pPr marL="342900" indent="-342900" algn="just">
              <a:lnSpc>
                <a:spcPct val="90000"/>
              </a:lnSpc>
              <a:spcBef>
                <a:spcPct val="20000"/>
              </a:spcBef>
              <a:defRPr/>
            </a:pPr>
            <a:r>
              <a:rPr lang="es-ES_tradnl" sz="1600" kern="0" dirty="0" smtClean="0"/>
              <a:t>está </a:t>
            </a:r>
            <a:r>
              <a:rPr lang="es-ES_tradnl" sz="1600" b="1" kern="0" dirty="0" smtClean="0"/>
              <a:t>formada por ondas de una misma</a:t>
            </a:r>
          </a:p>
          <a:p>
            <a:pPr marL="342900" indent="-342900" algn="just">
              <a:lnSpc>
                <a:spcPct val="90000"/>
              </a:lnSpc>
              <a:spcBef>
                <a:spcPct val="20000"/>
              </a:spcBef>
              <a:defRPr/>
            </a:pPr>
            <a:r>
              <a:rPr lang="es-ES_tradnl" sz="1600" b="1" kern="0" dirty="0" smtClean="0"/>
              <a:t>frecuencia</a:t>
            </a:r>
            <a:r>
              <a:rPr lang="es-ES_tradnl" sz="1600" kern="0" dirty="0" smtClean="0"/>
              <a:t>, pero que también están </a:t>
            </a:r>
            <a:r>
              <a:rPr lang="es-ES_tradnl" sz="1600" b="1" kern="0" dirty="0" smtClean="0"/>
              <a:t>fuera </a:t>
            </a:r>
          </a:p>
          <a:p>
            <a:pPr marL="342900" indent="-342900" algn="just">
              <a:lnSpc>
                <a:spcPct val="90000"/>
              </a:lnSpc>
              <a:spcBef>
                <a:spcPct val="20000"/>
              </a:spcBef>
              <a:defRPr/>
            </a:pPr>
            <a:r>
              <a:rPr lang="es-ES_tradnl" sz="1600" b="1" kern="0" dirty="0" smtClean="0"/>
              <a:t>de fase </a:t>
            </a:r>
            <a:r>
              <a:rPr lang="es-ES_tradnl" sz="1600" kern="0" dirty="0" smtClean="0"/>
              <a:t>(luz emitida por un </a:t>
            </a:r>
            <a:r>
              <a:rPr lang="es-ES_tradnl" sz="1600" kern="0" dirty="0" err="1" smtClean="0"/>
              <a:t>led</a:t>
            </a:r>
            <a:r>
              <a:rPr lang="es-ES_tradnl" sz="1600" kern="0" dirty="0" smtClean="0"/>
              <a:t>).</a:t>
            </a:r>
          </a:p>
          <a:p>
            <a:pPr marL="342900" indent="-342900" algn="just">
              <a:lnSpc>
                <a:spcPct val="90000"/>
              </a:lnSpc>
              <a:spcBef>
                <a:spcPct val="20000"/>
              </a:spcBef>
              <a:defRPr/>
            </a:pPr>
            <a:endParaRPr lang="es-ES_tradnl" sz="1600" kern="0" dirty="0" smtClean="0"/>
          </a:p>
          <a:p>
            <a:pPr marL="342900" indent="-342900" algn="just">
              <a:lnSpc>
                <a:spcPct val="90000"/>
              </a:lnSpc>
              <a:spcBef>
                <a:spcPct val="20000"/>
              </a:spcBef>
              <a:defRPr/>
            </a:pPr>
            <a:r>
              <a:rPr lang="es-ES_tradnl" sz="1600" kern="0" dirty="0" smtClean="0"/>
              <a:t>Si la </a:t>
            </a:r>
            <a:r>
              <a:rPr lang="es-ES_tradnl" sz="1600" b="1" kern="0" dirty="0" smtClean="0"/>
              <a:t>luz</a:t>
            </a:r>
            <a:r>
              <a:rPr lang="es-ES_tradnl" sz="1600" kern="0" dirty="0" smtClean="0"/>
              <a:t> está </a:t>
            </a:r>
            <a:r>
              <a:rPr lang="es-ES_tradnl" sz="1600" b="1" kern="0" dirty="0" smtClean="0"/>
              <a:t>formada</a:t>
            </a:r>
            <a:r>
              <a:rPr lang="es-ES_tradnl" sz="1600" kern="0" dirty="0" smtClean="0"/>
              <a:t> por </a:t>
            </a:r>
            <a:r>
              <a:rPr lang="es-ES_tradnl" sz="1600" b="1" kern="0" dirty="0" smtClean="0"/>
              <a:t>ondas de la</a:t>
            </a:r>
          </a:p>
          <a:p>
            <a:pPr marL="342900" indent="-342900" algn="just">
              <a:lnSpc>
                <a:spcPct val="90000"/>
              </a:lnSpc>
              <a:spcBef>
                <a:spcPct val="20000"/>
              </a:spcBef>
              <a:defRPr/>
            </a:pPr>
            <a:r>
              <a:rPr lang="es-ES_tradnl" sz="1600" b="1" kern="0" dirty="0" smtClean="0"/>
              <a:t>misma frecuencia</a:t>
            </a:r>
            <a:r>
              <a:rPr lang="es-ES_tradnl" sz="1600" kern="0" dirty="0" smtClean="0"/>
              <a:t>, que viajan todas </a:t>
            </a:r>
            <a:r>
              <a:rPr lang="es-ES_tradnl" sz="1600" b="1" kern="0" dirty="0" smtClean="0"/>
              <a:t>en fase</a:t>
            </a:r>
            <a:r>
              <a:rPr lang="es-ES_tradnl" sz="1600" kern="0" dirty="0" smtClean="0"/>
              <a:t>,</a:t>
            </a:r>
          </a:p>
          <a:p>
            <a:pPr marL="342900" indent="-342900" algn="just">
              <a:lnSpc>
                <a:spcPct val="90000"/>
              </a:lnSpc>
              <a:spcBef>
                <a:spcPct val="20000"/>
              </a:spcBef>
              <a:defRPr/>
            </a:pPr>
            <a:r>
              <a:rPr lang="es-ES_tradnl" sz="1600" kern="0" dirty="0" smtClean="0"/>
              <a:t>se dice que </a:t>
            </a:r>
            <a:r>
              <a:rPr lang="es-ES_tradnl" sz="1600" b="1" kern="0" dirty="0" smtClean="0"/>
              <a:t>es coherente</a:t>
            </a:r>
            <a:r>
              <a:rPr lang="es-ES_tradnl" sz="1600" kern="0" dirty="0" smtClean="0"/>
              <a:t>. Este tipo de luz</a:t>
            </a:r>
          </a:p>
          <a:p>
            <a:pPr marL="342900" indent="-342900" algn="just">
              <a:lnSpc>
                <a:spcPct val="90000"/>
              </a:lnSpc>
              <a:spcBef>
                <a:spcPct val="20000"/>
              </a:spcBef>
              <a:defRPr/>
            </a:pPr>
            <a:r>
              <a:rPr lang="es-ES_tradnl" sz="1600" kern="0" dirty="0" smtClean="0"/>
              <a:t>es llamada luz</a:t>
            </a:r>
            <a:r>
              <a:rPr lang="es-ES_tradnl" sz="1600" b="1" kern="0" dirty="0" smtClean="0"/>
              <a:t> LÁSER</a:t>
            </a:r>
            <a:r>
              <a:rPr lang="es-ES_tradnl" sz="1600" kern="0" dirty="0" smtClean="0"/>
              <a:t>. </a:t>
            </a:r>
            <a:endParaRPr lang="es-ES" sz="1600" kern="0" dirty="0" smtClean="0"/>
          </a:p>
          <a:p>
            <a:pPr>
              <a:buClr>
                <a:schemeClr val="accent1"/>
              </a:buClr>
              <a:buFont typeface="Arial" pitchFamily="34" charset="0"/>
              <a:buChar char="•"/>
            </a:pPr>
            <a:endParaRPr lang="es-CL" dirty="0"/>
          </a:p>
        </p:txBody>
      </p:sp>
      <p:grpSp>
        <p:nvGrpSpPr>
          <p:cNvPr id="5" name="33 Grupo"/>
          <p:cNvGrpSpPr>
            <a:grpSpLocks/>
          </p:cNvGrpSpPr>
          <p:nvPr/>
        </p:nvGrpSpPr>
        <p:grpSpPr bwMode="auto">
          <a:xfrm>
            <a:off x="5652120" y="1412776"/>
            <a:ext cx="3038475" cy="1362075"/>
            <a:chOff x="5357818" y="1566859"/>
            <a:chExt cx="3038485" cy="1362075"/>
          </a:xfrm>
        </p:grpSpPr>
        <p:pic>
          <p:nvPicPr>
            <p:cNvPr id="6" name="Picture 28"/>
            <p:cNvPicPr>
              <a:picLocks noChangeAspect="1" noChangeArrowheads="1"/>
            </p:cNvPicPr>
            <p:nvPr/>
          </p:nvPicPr>
          <p:blipFill>
            <a:blip r:embed="rId2" cstate="print"/>
            <a:srcRect/>
            <a:stretch>
              <a:fillRect/>
            </a:stretch>
          </p:blipFill>
          <p:spPr bwMode="auto">
            <a:xfrm>
              <a:off x="5357818" y="1566859"/>
              <a:ext cx="885825" cy="1362075"/>
            </a:xfrm>
            <a:prstGeom prst="rect">
              <a:avLst/>
            </a:prstGeom>
            <a:noFill/>
            <a:ln w="9525">
              <a:noFill/>
              <a:miter lim="800000"/>
              <a:headEnd/>
              <a:tailEnd/>
            </a:ln>
          </p:spPr>
        </p:pic>
        <p:pic>
          <p:nvPicPr>
            <p:cNvPr id="7" name="Picture 29"/>
            <p:cNvPicPr>
              <a:picLocks noChangeAspect="1" noChangeArrowheads="1"/>
            </p:cNvPicPr>
            <p:nvPr/>
          </p:nvPicPr>
          <p:blipFill>
            <a:blip r:embed="rId3" cstate="print"/>
            <a:srcRect/>
            <a:stretch>
              <a:fillRect/>
            </a:stretch>
          </p:blipFill>
          <p:spPr bwMode="auto">
            <a:xfrm>
              <a:off x="6786578" y="1571612"/>
              <a:ext cx="1609725" cy="1247775"/>
            </a:xfrm>
            <a:prstGeom prst="rect">
              <a:avLst/>
            </a:prstGeom>
            <a:noFill/>
            <a:ln w="9525">
              <a:noFill/>
              <a:miter lim="800000"/>
              <a:headEnd/>
              <a:tailEnd/>
            </a:ln>
          </p:spPr>
        </p:pic>
      </p:grpSp>
      <p:grpSp>
        <p:nvGrpSpPr>
          <p:cNvPr id="8" name="34 Grupo"/>
          <p:cNvGrpSpPr>
            <a:grpSpLocks/>
          </p:cNvGrpSpPr>
          <p:nvPr/>
        </p:nvGrpSpPr>
        <p:grpSpPr bwMode="auto">
          <a:xfrm>
            <a:off x="5436096" y="2996952"/>
            <a:ext cx="3421414" cy="1314450"/>
            <a:chOff x="4929190" y="3214686"/>
            <a:chExt cx="3509976" cy="1314450"/>
          </a:xfrm>
        </p:grpSpPr>
        <p:pic>
          <p:nvPicPr>
            <p:cNvPr id="9" name="Picture 30"/>
            <p:cNvPicPr>
              <a:picLocks noChangeAspect="1" noChangeArrowheads="1"/>
            </p:cNvPicPr>
            <p:nvPr/>
          </p:nvPicPr>
          <p:blipFill>
            <a:blip r:embed="rId4" cstate="print"/>
            <a:srcRect/>
            <a:stretch>
              <a:fillRect/>
            </a:stretch>
          </p:blipFill>
          <p:spPr bwMode="auto">
            <a:xfrm>
              <a:off x="4929190" y="3214686"/>
              <a:ext cx="1724025" cy="1295400"/>
            </a:xfrm>
            <a:prstGeom prst="rect">
              <a:avLst/>
            </a:prstGeom>
            <a:noFill/>
            <a:ln w="9525">
              <a:noFill/>
              <a:miter lim="800000"/>
              <a:headEnd/>
              <a:tailEnd/>
            </a:ln>
          </p:spPr>
        </p:pic>
        <p:pic>
          <p:nvPicPr>
            <p:cNvPr id="10" name="Picture 31"/>
            <p:cNvPicPr>
              <a:picLocks noChangeAspect="1" noChangeArrowheads="1"/>
            </p:cNvPicPr>
            <p:nvPr/>
          </p:nvPicPr>
          <p:blipFill>
            <a:blip r:embed="rId5" cstate="print"/>
            <a:srcRect/>
            <a:stretch>
              <a:fillRect/>
            </a:stretch>
          </p:blipFill>
          <p:spPr bwMode="auto">
            <a:xfrm>
              <a:off x="6858016" y="3214686"/>
              <a:ext cx="1581150" cy="1314450"/>
            </a:xfrm>
            <a:prstGeom prst="rect">
              <a:avLst/>
            </a:prstGeom>
            <a:noFill/>
            <a:ln w="9525">
              <a:noFill/>
              <a:miter lim="800000"/>
              <a:headEnd/>
              <a:tailEnd/>
            </a:ln>
          </p:spPr>
        </p:pic>
      </p:grpSp>
      <p:grpSp>
        <p:nvGrpSpPr>
          <p:cNvPr id="11" name="35 Grupo"/>
          <p:cNvGrpSpPr>
            <a:grpSpLocks/>
          </p:cNvGrpSpPr>
          <p:nvPr/>
        </p:nvGrpSpPr>
        <p:grpSpPr bwMode="auto">
          <a:xfrm>
            <a:off x="5436096" y="4638874"/>
            <a:ext cx="3356421" cy="1314450"/>
            <a:chOff x="4986352" y="4972070"/>
            <a:chExt cx="3443289" cy="1314450"/>
          </a:xfrm>
        </p:grpSpPr>
        <p:pic>
          <p:nvPicPr>
            <p:cNvPr id="12" name="Picture 32"/>
            <p:cNvPicPr>
              <a:picLocks noChangeAspect="1" noChangeArrowheads="1"/>
            </p:cNvPicPr>
            <p:nvPr/>
          </p:nvPicPr>
          <p:blipFill>
            <a:blip r:embed="rId6" cstate="print"/>
            <a:srcRect/>
            <a:stretch>
              <a:fillRect/>
            </a:stretch>
          </p:blipFill>
          <p:spPr bwMode="auto">
            <a:xfrm>
              <a:off x="4986352" y="4972070"/>
              <a:ext cx="1657350" cy="1314450"/>
            </a:xfrm>
            <a:prstGeom prst="rect">
              <a:avLst/>
            </a:prstGeom>
            <a:noFill/>
            <a:ln w="9525">
              <a:noFill/>
              <a:miter lim="800000"/>
              <a:headEnd/>
              <a:tailEnd/>
            </a:ln>
          </p:spPr>
        </p:pic>
        <p:pic>
          <p:nvPicPr>
            <p:cNvPr id="13" name="Picture 33"/>
            <p:cNvPicPr>
              <a:picLocks noChangeAspect="1" noChangeArrowheads="1"/>
            </p:cNvPicPr>
            <p:nvPr/>
          </p:nvPicPr>
          <p:blipFill>
            <a:blip r:embed="rId7" cstate="print"/>
            <a:srcRect/>
            <a:stretch>
              <a:fillRect/>
            </a:stretch>
          </p:blipFill>
          <p:spPr bwMode="auto">
            <a:xfrm>
              <a:off x="6858016" y="5000636"/>
              <a:ext cx="1571625" cy="1266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3455988" y="908720"/>
            <a:ext cx="1831975" cy="1064543"/>
          </a:xfrm>
          <a:prstGeom prst="rect">
            <a:avLst/>
          </a:prstGeom>
          <a:solidFill>
            <a:srgbClr val="0070C0"/>
          </a:solidFill>
          <a:ln w="9525">
            <a:solidFill>
              <a:srgbClr val="4BB2FF"/>
            </a:solidFill>
            <a:miter lim="800000"/>
            <a:headEnd/>
            <a:tailEnd/>
          </a:ln>
          <a:effectLst/>
        </p:spPr>
        <p:txBody>
          <a:bodyPr wrap="none" anchor="ctr"/>
          <a:lstStyle/>
          <a:p>
            <a:pPr algn="ctr">
              <a:defRPr/>
            </a:pPr>
            <a:r>
              <a:rPr lang="es-CL" sz="3200" b="1" dirty="0">
                <a:solidFill>
                  <a:schemeClr val="bg1"/>
                </a:solidFill>
                <a:latin typeface="+mj-lt"/>
              </a:rPr>
              <a:t>La luz</a:t>
            </a:r>
          </a:p>
        </p:txBody>
      </p:sp>
      <p:grpSp>
        <p:nvGrpSpPr>
          <p:cNvPr id="6" name="44 Grupo"/>
          <p:cNvGrpSpPr>
            <a:grpSpLocks/>
          </p:cNvGrpSpPr>
          <p:nvPr/>
        </p:nvGrpSpPr>
        <p:grpSpPr bwMode="auto">
          <a:xfrm>
            <a:off x="1400175" y="1440992"/>
            <a:ext cx="2055814" cy="1289509"/>
            <a:chOff x="1400137" y="1567988"/>
            <a:chExt cx="2055852" cy="1289508"/>
          </a:xfrm>
        </p:grpSpPr>
        <p:sp>
          <p:nvSpPr>
            <p:cNvPr id="7" name="Rectangle 14"/>
            <p:cNvSpPr>
              <a:spLocks noChangeArrowheads="1"/>
            </p:cNvSpPr>
            <p:nvPr/>
          </p:nvSpPr>
          <p:spPr bwMode="auto">
            <a:xfrm>
              <a:off x="1400137" y="2285998"/>
              <a:ext cx="1528791" cy="571498"/>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j-lt"/>
                </a:rPr>
                <a:t>Proviene de</a:t>
              </a:r>
            </a:p>
            <a:p>
              <a:pPr algn="ctr">
                <a:defRPr/>
              </a:pPr>
              <a:r>
                <a:rPr lang="es-CL" sz="2000" dirty="0">
                  <a:latin typeface="+mj-lt"/>
                </a:rPr>
                <a:t>fuentes </a:t>
              </a:r>
            </a:p>
          </p:txBody>
        </p:sp>
        <p:cxnSp>
          <p:nvCxnSpPr>
            <p:cNvPr id="8" name="7 Forma"/>
            <p:cNvCxnSpPr>
              <a:stCxn id="5" idx="1"/>
              <a:endCxn id="7" idx="0"/>
            </p:cNvCxnSpPr>
            <p:nvPr/>
          </p:nvCxnSpPr>
          <p:spPr bwMode="auto">
            <a:xfrm rot="10800000" flipV="1">
              <a:off x="2164534" y="1567988"/>
              <a:ext cx="1291455" cy="718009"/>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46 Grupo"/>
          <p:cNvGrpSpPr>
            <a:grpSpLocks/>
          </p:cNvGrpSpPr>
          <p:nvPr/>
        </p:nvGrpSpPr>
        <p:grpSpPr bwMode="auto">
          <a:xfrm>
            <a:off x="3347864" y="1988840"/>
            <a:ext cx="1728192" cy="1385889"/>
            <a:chOff x="3571869" y="2136934"/>
            <a:chExt cx="1728200" cy="1385714"/>
          </a:xfrm>
        </p:grpSpPr>
        <p:sp>
          <p:nvSpPr>
            <p:cNvPr id="10" name="Rectangle 7"/>
            <p:cNvSpPr>
              <a:spLocks noChangeArrowheads="1"/>
            </p:cNvSpPr>
            <p:nvPr/>
          </p:nvSpPr>
          <p:spPr bwMode="auto">
            <a:xfrm>
              <a:off x="3571869" y="2856924"/>
              <a:ext cx="1728200" cy="665724"/>
            </a:xfrm>
            <a:prstGeom prst="rect">
              <a:avLst/>
            </a:prstGeom>
            <a:noFill/>
            <a:ln w="9525">
              <a:solidFill>
                <a:schemeClr val="tx1"/>
              </a:solidFill>
              <a:prstDash val="dash"/>
              <a:miter lim="800000"/>
              <a:headEnd/>
              <a:tailEnd/>
            </a:ln>
            <a:effectLst/>
          </p:spPr>
          <p:txBody>
            <a:bodyPr wrap="none" anchor="ctr"/>
            <a:lstStyle/>
            <a:p>
              <a:pPr algn="ctr">
                <a:defRPr/>
              </a:pPr>
              <a:r>
                <a:rPr lang="es-CL" sz="2000" dirty="0">
                  <a:latin typeface="+mj-lt"/>
                </a:rPr>
                <a:t>Se comporta </a:t>
              </a:r>
            </a:p>
            <a:p>
              <a:pPr algn="ctr">
                <a:defRPr/>
              </a:pPr>
              <a:r>
                <a:rPr lang="es-CL" sz="2000" dirty="0">
                  <a:latin typeface="+mj-lt"/>
                </a:rPr>
                <a:t>como</a:t>
              </a:r>
            </a:p>
          </p:txBody>
        </p:sp>
        <p:cxnSp>
          <p:nvCxnSpPr>
            <p:cNvPr id="11" name="10 Conector recto de flecha"/>
            <p:cNvCxnSpPr>
              <a:endCxn id="10" idx="0"/>
            </p:cNvCxnSpPr>
            <p:nvPr/>
          </p:nvCxnSpPr>
          <p:spPr bwMode="auto">
            <a:xfrm>
              <a:off x="4435969" y="2136934"/>
              <a:ext cx="0" cy="71999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56 Grupo"/>
          <p:cNvGrpSpPr>
            <a:grpSpLocks/>
          </p:cNvGrpSpPr>
          <p:nvPr/>
        </p:nvGrpSpPr>
        <p:grpSpPr bwMode="auto">
          <a:xfrm>
            <a:off x="5426075" y="2459268"/>
            <a:ext cx="3250381" cy="2487382"/>
            <a:chOff x="5427663" y="2586494"/>
            <a:chExt cx="3502055" cy="2487156"/>
          </a:xfrm>
        </p:grpSpPr>
        <p:sp>
          <p:nvSpPr>
            <p:cNvPr id="13" name="Rectangle 17"/>
            <p:cNvSpPr>
              <a:spLocks noChangeArrowheads="1"/>
            </p:cNvSpPr>
            <p:nvPr/>
          </p:nvSpPr>
          <p:spPr bwMode="auto">
            <a:xfrm>
              <a:off x="5672140" y="2967230"/>
              <a:ext cx="1400187" cy="634942"/>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Reflexión</a:t>
              </a:r>
            </a:p>
          </p:txBody>
        </p:sp>
        <p:sp>
          <p:nvSpPr>
            <p:cNvPr id="14" name="Rectangle 19"/>
            <p:cNvSpPr>
              <a:spLocks noChangeArrowheads="1"/>
            </p:cNvSpPr>
            <p:nvPr/>
          </p:nvSpPr>
          <p:spPr bwMode="auto">
            <a:xfrm>
              <a:off x="7213616" y="2967230"/>
              <a:ext cx="1500200" cy="644466"/>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Refracción</a:t>
              </a:r>
            </a:p>
          </p:txBody>
        </p:sp>
        <p:sp>
          <p:nvSpPr>
            <p:cNvPr id="15" name="Rectangle 20"/>
            <p:cNvSpPr>
              <a:spLocks noChangeArrowheads="1"/>
            </p:cNvSpPr>
            <p:nvPr/>
          </p:nvSpPr>
          <p:spPr bwMode="auto">
            <a:xfrm>
              <a:off x="5680078" y="3754558"/>
              <a:ext cx="1400187" cy="585734"/>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Difracción</a:t>
              </a:r>
            </a:p>
          </p:txBody>
        </p:sp>
        <p:sp>
          <p:nvSpPr>
            <p:cNvPr id="16" name="Rectangle 21"/>
            <p:cNvSpPr>
              <a:spLocks noChangeArrowheads="1"/>
            </p:cNvSpPr>
            <p:nvPr/>
          </p:nvSpPr>
          <p:spPr bwMode="auto">
            <a:xfrm>
              <a:off x="5680078" y="4487916"/>
              <a:ext cx="1400187" cy="552400"/>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Absorción</a:t>
              </a:r>
            </a:p>
          </p:txBody>
        </p:sp>
        <p:sp>
          <p:nvSpPr>
            <p:cNvPr id="17" name="Rectangle 22"/>
            <p:cNvSpPr>
              <a:spLocks noChangeArrowheads="1"/>
            </p:cNvSpPr>
            <p:nvPr/>
          </p:nvSpPr>
          <p:spPr bwMode="auto">
            <a:xfrm>
              <a:off x="7213616" y="4468868"/>
              <a:ext cx="1482738" cy="604782"/>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Interferencia</a:t>
              </a:r>
            </a:p>
          </p:txBody>
        </p:sp>
        <p:cxnSp>
          <p:nvCxnSpPr>
            <p:cNvPr id="18" name="100 Conector angular"/>
            <p:cNvCxnSpPr>
              <a:stCxn id="28" idx="1"/>
            </p:cNvCxnSpPr>
            <p:nvPr/>
          </p:nvCxnSpPr>
          <p:spPr bwMode="auto">
            <a:xfrm rot="10800000" flipV="1">
              <a:off x="5427665" y="2586494"/>
              <a:ext cx="462125" cy="2183971"/>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sp>
          <p:nvSpPr>
            <p:cNvPr id="19" name="Rectangle 22"/>
            <p:cNvSpPr>
              <a:spLocks noChangeArrowheads="1"/>
            </p:cNvSpPr>
            <p:nvPr/>
          </p:nvSpPr>
          <p:spPr bwMode="auto">
            <a:xfrm>
              <a:off x="7231078" y="3721223"/>
              <a:ext cx="1482738" cy="604783"/>
            </a:xfrm>
            <a:prstGeom prst="rect">
              <a:avLst/>
            </a:prstGeom>
            <a:solidFill>
              <a:srgbClr val="4BB2FF"/>
            </a:solidFill>
            <a:ln w="9525">
              <a:solidFill>
                <a:srgbClr val="067DD9"/>
              </a:solidFill>
              <a:miter lim="800000"/>
              <a:headEnd/>
              <a:tailEnd/>
            </a:ln>
            <a:effectLst/>
          </p:spPr>
          <p:txBody>
            <a:bodyPr wrap="none" anchor="ctr"/>
            <a:lstStyle/>
            <a:p>
              <a:pPr algn="ctr">
                <a:defRPr/>
              </a:pPr>
              <a:r>
                <a:rPr lang="es-CL" sz="2000" dirty="0">
                  <a:latin typeface="+mn-lt"/>
                </a:rPr>
                <a:t>Transmisión</a:t>
              </a:r>
            </a:p>
          </p:txBody>
        </p:sp>
        <p:cxnSp>
          <p:nvCxnSpPr>
            <p:cNvPr id="20" name="19 Forma"/>
            <p:cNvCxnSpPr>
              <a:stCxn id="28" idx="3"/>
            </p:cNvCxnSpPr>
            <p:nvPr/>
          </p:nvCxnSpPr>
          <p:spPr bwMode="auto">
            <a:xfrm>
              <a:off x="8506417" y="2586495"/>
              <a:ext cx="421714" cy="2183971"/>
            </a:xfrm>
            <a:prstGeom prst="bentConnector2">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bwMode="auto">
            <a:xfrm rot="10800000">
              <a:off x="8712229" y="4754592"/>
              <a:ext cx="215902"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bwMode="auto">
            <a:xfrm rot="10800000">
              <a:off x="8713816" y="4038694"/>
              <a:ext cx="215902" cy="1588"/>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bwMode="auto">
            <a:xfrm rot="10800000">
              <a:off x="8713816" y="3325972"/>
              <a:ext cx="215902" cy="1587"/>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sp>
          <p:nvSpPr>
            <p:cNvPr id="24" name="Line 26"/>
            <p:cNvSpPr>
              <a:spLocks noChangeShapeType="1"/>
            </p:cNvSpPr>
            <p:nvPr/>
          </p:nvSpPr>
          <p:spPr bwMode="auto">
            <a:xfrm>
              <a:off x="5427663" y="4756179"/>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25" name="Line 26"/>
            <p:cNvSpPr>
              <a:spLocks noChangeShapeType="1"/>
            </p:cNvSpPr>
            <p:nvPr/>
          </p:nvSpPr>
          <p:spPr bwMode="auto">
            <a:xfrm>
              <a:off x="5427663" y="4040282"/>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sp>
          <p:nvSpPr>
            <p:cNvPr id="26" name="Line 26"/>
            <p:cNvSpPr>
              <a:spLocks noChangeShapeType="1"/>
            </p:cNvSpPr>
            <p:nvPr/>
          </p:nvSpPr>
          <p:spPr bwMode="auto">
            <a:xfrm>
              <a:off x="5427663" y="3252954"/>
              <a:ext cx="252415" cy="0"/>
            </a:xfrm>
            <a:prstGeom prst="line">
              <a:avLst/>
            </a:prstGeom>
            <a:solidFill>
              <a:schemeClr val="tx2">
                <a:lumMod val="60000"/>
                <a:lumOff val="40000"/>
              </a:schemeClr>
            </a:solidFill>
            <a:ln w="25400">
              <a:solidFill>
                <a:srgbClr val="067DD9"/>
              </a:solidFill>
              <a:round/>
              <a:headEnd/>
              <a:tailEnd type="triangle" w="med" len="med"/>
            </a:ln>
            <a:effectLst/>
          </p:spPr>
          <p:txBody>
            <a:bodyPr/>
            <a:lstStyle/>
            <a:p>
              <a:pPr>
                <a:defRPr/>
              </a:pPr>
              <a:endParaRPr lang="es-CL" sz="2000" dirty="0">
                <a:latin typeface="Calibri" pitchFamily="34" charset="0"/>
              </a:endParaRPr>
            </a:p>
          </p:txBody>
        </p:sp>
      </p:grpSp>
      <p:grpSp>
        <p:nvGrpSpPr>
          <p:cNvPr id="27" name="55 Grupo"/>
          <p:cNvGrpSpPr>
            <a:grpSpLocks/>
          </p:cNvGrpSpPr>
          <p:nvPr/>
        </p:nvGrpSpPr>
        <p:grpSpPr bwMode="auto">
          <a:xfrm>
            <a:off x="5287963" y="1440992"/>
            <a:ext cx="2995612" cy="1289508"/>
            <a:chOff x="5289551" y="1567995"/>
            <a:chExt cx="2995491" cy="1289501"/>
          </a:xfrm>
        </p:grpSpPr>
        <p:sp>
          <p:nvSpPr>
            <p:cNvPr id="28" name="Rectangle 18"/>
            <p:cNvSpPr>
              <a:spLocks noChangeArrowheads="1"/>
            </p:cNvSpPr>
            <p:nvPr/>
          </p:nvSpPr>
          <p:spPr bwMode="auto">
            <a:xfrm>
              <a:off x="5856556" y="2315034"/>
              <a:ext cx="2428486" cy="542462"/>
            </a:xfrm>
            <a:prstGeom prst="rect">
              <a:avLst/>
            </a:prstGeom>
            <a:noFill/>
            <a:ln w="9525">
              <a:solidFill>
                <a:schemeClr val="tx1"/>
              </a:solidFill>
              <a:prstDash val="dash"/>
              <a:miter lim="800000"/>
              <a:headEnd/>
              <a:tailEnd/>
            </a:ln>
          </p:spPr>
          <p:txBody>
            <a:bodyPr wrap="none" anchor="ctr"/>
            <a:lstStyle/>
            <a:p>
              <a:pPr algn="ctr"/>
              <a:r>
                <a:rPr lang="es-CL" sz="2000">
                  <a:cs typeface="Arial" charset="0"/>
                </a:rPr>
                <a:t>Experimenta</a:t>
              </a:r>
            </a:p>
          </p:txBody>
        </p:sp>
        <p:cxnSp>
          <p:nvCxnSpPr>
            <p:cNvPr id="29" name="28 Forma"/>
            <p:cNvCxnSpPr>
              <a:stCxn id="5" idx="3"/>
              <a:endCxn id="28" idx="0"/>
            </p:cNvCxnSpPr>
            <p:nvPr/>
          </p:nvCxnSpPr>
          <p:spPr bwMode="auto">
            <a:xfrm>
              <a:off x="5289551" y="1567995"/>
              <a:ext cx="1781248" cy="747040"/>
            </a:xfrm>
            <a:prstGeom prst="bentConnector2">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45 Grupo"/>
          <p:cNvGrpSpPr>
            <a:grpSpLocks/>
          </p:cNvGrpSpPr>
          <p:nvPr/>
        </p:nvGrpSpPr>
        <p:grpSpPr bwMode="auto">
          <a:xfrm>
            <a:off x="467544" y="2730500"/>
            <a:ext cx="2160240" cy="1806575"/>
            <a:chOff x="285720" y="3423600"/>
            <a:chExt cx="1857388" cy="1807212"/>
          </a:xfrm>
        </p:grpSpPr>
        <p:sp>
          <p:nvSpPr>
            <p:cNvPr id="31" name="Line 19"/>
            <p:cNvSpPr>
              <a:spLocks noChangeShapeType="1"/>
            </p:cNvSpPr>
            <p:nvPr/>
          </p:nvSpPr>
          <p:spPr bwMode="auto">
            <a:xfrm flipH="1" flipV="1">
              <a:off x="2143108" y="3423600"/>
              <a:ext cx="0" cy="1386377"/>
            </a:xfrm>
            <a:prstGeom prst="line">
              <a:avLst/>
            </a:prstGeom>
            <a:solidFill>
              <a:schemeClr val="tx2">
                <a:lumMod val="60000"/>
                <a:lumOff val="40000"/>
              </a:schemeClr>
            </a:solidFill>
            <a:ln w="25400">
              <a:solidFill>
                <a:srgbClr val="067DD9"/>
              </a:solidFill>
              <a:round/>
              <a:headEnd/>
              <a:tailEnd/>
            </a:ln>
            <a:effectLst/>
          </p:spPr>
          <p:txBody>
            <a:bodyPr/>
            <a:lstStyle/>
            <a:p>
              <a:pPr>
                <a:defRPr/>
              </a:pPr>
              <a:endParaRPr lang="es-CL" sz="2000">
                <a:latin typeface="+mj-lt"/>
              </a:endParaRPr>
            </a:p>
          </p:txBody>
        </p:sp>
        <p:sp>
          <p:nvSpPr>
            <p:cNvPr id="32" name="Rectangle 15"/>
            <p:cNvSpPr>
              <a:spLocks noChangeArrowheads="1"/>
            </p:cNvSpPr>
            <p:nvPr/>
          </p:nvSpPr>
          <p:spPr bwMode="auto">
            <a:xfrm>
              <a:off x="285720" y="3714215"/>
              <a:ext cx="1692287" cy="722567"/>
            </a:xfrm>
            <a:prstGeom prst="rect">
              <a:avLst/>
            </a:prstGeom>
            <a:solidFill>
              <a:srgbClr val="4BB2FF"/>
            </a:solidFill>
            <a:ln w="9525">
              <a:solidFill>
                <a:srgbClr val="4BB2FF"/>
              </a:solidFill>
              <a:miter lim="800000"/>
              <a:headEnd/>
              <a:tailEnd/>
            </a:ln>
            <a:effectLst/>
          </p:spPr>
          <p:txBody>
            <a:bodyPr wrap="none" anchor="ctr"/>
            <a:lstStyle/>
            <a:p>
              <a:pPr>
                <a:defRPr/>
              </a:pPr>
              <a:r>
                <a:rPr lang="es-CL" sz="2000" dirty="0">
                  <a:latin typeface="+mj-lt"/>
                </a:rPr>
                <a:t>- Naturales</a:t>
              </a:r>
            </a:p>
            <a:p>
              <a:pPr>
                <a:defRPr/>
              </a:pPr>
              <a:r>
                <a:rPr lang="es-CL" sz="2000" dirty="0">
                  <a:latin typeface="+mj-lt"/>
                </a:rPr>
                <a:t>- Artificiales</a:t>
              </a:r>
            </a:p>
          </p:txBody>
        </p:sp>
        <p:sp>
          <p:nvSpPr>
            <p:cNvPr id="33" name="Line 16"/>
            <p:cNvSpPr>
              <a:spLocks noChangeShapeType="1"/>
            </p:cNvSpPr>
            <p:nvPr/>
          </p:nvSpPr>
          <p:spPr bwMode="auto">
            <a:xfrm>
              <a:off x="1963720" y="4093761"/>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sp>
          <p:nvSpPr>
            <p:cNvPr id="34" name="Rectangle 17"/>
            <p:cNvSpPr>
              <a:spLocks noChangeArrowheads="1"/>
            </p:cNvSpPr>
            <p:nvPr/>
          </p:nvSpPr>
          <p:spPr bwMode="auto">
            <a:xfrm>
              <a:off x="285720" y="4513009"/>
              <a:ext cx="1692287" cy="717803"/>
            </a:xfrm>
            <a:prstGeom prst="rect">
              <a:avLst/>
            </a:prstGeom>
            <a:solidFill>
              <a:srgbClr val="4BB2FF"/>
            </a:solidFill>
            <a:ln w="9525">
              <a:solidFill>
                <a:srgbClr val="4BB2FF"/>
              </a:solidFill>
              <a:miter lim="800000"/>
              <a:headEnd/>
              <a:tailEnd/>
            </a:ln>
            <a:effectLst/>
          </p:spPr>
          <p:txBody>
            <a:bodyPr wrap="none" anchor="ctr"/>
            <a:lstStyle/>
            <a:p>
              <a:pPr>
                <a:defRPr/>
              </a:pPr>
              <a:r>
                <a:rPr lang="es-CL" sz="2000" dirty="0">
                  <a:latin typeface="+mj-lt"/>
                </a:rPr>
                <a:t>- Primarias </a:t>
              </a:r>
            </a:p>
            <a:p>
              <a:pPr>
                <a:defRPr/>
              </a:pPr>
              <a:r>
                <a:rPr lang="es-CL" sz="2000" dirty="0">
                  <a:latin typeface="+mj-lt"/>
                </a:rPr>
                <a:t>- Secundarias</a:t>
              </a:r>
            </a:p>
          </p:txBody>
        </p:sp>
        <p:sp>
          <p:nvSpPr>
            <p:cNvPr id="35" name="Line 16"/>
            <p:cNvSpPr>
              <a:spLocks noChangeShapeType="1"/>
            </p:cNvSpPr>
            <p:nvPr/>
          </p:nvSpPr>
          <p:spPr bwMode="auto">
            <a:xfrm>
              <a:off x="1963720" y="4795684"/>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grpSp>
      <p:grpSp>
        <p:nvGrpSpPr>
          <p:cNvPr id="36" name="48 Grupo"/>
          <p:cNvGrpSpPr>
            <a:grpSpLocks/>
          </p:cNvGrpSpPr>
          <p:nvPr/>
        </p:nvGrpSpPr>
        <p:grpSpPr bwMode="auto">
          <a:xfrm>
            <a:off x="2771800" y="3356992"/>
            <a:ext cx="2428875" cy="2146300"/>
            <a:chOff x="3214678" y="3428999"/>
            <a:chExt cx="2428892" cy="2146329"/>
          </a:xfrm>
        </p:grpSpPr>
        <p:sp>
          <p:nvSpPr>
            <p:cNvPr id="37" name="Rectangle 8"/>
            <p:cNvSpPr>
              <a:spLocks noChangeArrowheads="1"/>
            </p:cNvSpPr>
            <p:nvPr/>
          </p:nvSpPr>
          <p:spPr bwMode="auto">
            <a:xfrm>
              <a:off x="3214678" y="5083196"/>
              <a:ext cx="1000132" cy="492132"/>
            </a:xfrm>
            <a:prstGeom prst="rect">
              <a:avLst/>
            </a:prstGeom>
            <a:solidFill>
              <a:srgbClr val="4BB2FF"/>
            </a:solidFill>
            <a:ln w="9525">
              <a:solidFill>
                <a:srgbClr val="4BB2FF"/>
              </a:solidFill>
              <a:miter lim="800000"/>
              <a:headEnd/>
              <a:tailEnd/>
            </a:ln>
            <a:effectLst/>
          </p:spPr>
          <p:txBody>
            <a:bodyPr wrap="none" anchor="ctr"/>
            <a:lstStyle/>
            <a:p>
              <a:pPr algn="ctr">
                <a:defRPr/>
              </a:pPr>
              <a:r>
                <a:rPr lang="es-CL" sz="2000" dirty="0">
                  <a:latin typeface="+mj-lt"/>
                </a:rPr>
                <a:t>Onda</a:t>
              </a:r>
            </a:p>
          </p:txBody>
        </p:sp>
        <p:sp>
          <p:nvSpPr>
            <p:cNvPr id="38" name="Rectangle 10"/>
            <p:cNvSpPr>
              <a:spLocks noChangeArrowheads="1"/>
            </p:cNvSpPr>
            <p:nvPr/>
          </p:nvSpPr>
          <p:spPr bwMode="auto">
            <a:xfrm>
              <a:off x="4554537" y="5080021"/>
              <a:ext cx="1089033" cy="492132"/>
            </a:xfrm>
            <a:prstGeom prst="rect">
              <a:avLst/>
            </a:prstGeom>
            <a:solidFill>
              <a:srgbClr val="4BB2FF"/>
            </a:solidFill>
            <a:ln w="9525">
              <a:solidFill>
                <a:srgbClr val="4BB2FF"/>
              </a:solidFill>
              <a:miter lim="800000"/>
              <a:headEnd/>
              <a:tailEnd/>
            </a:ln>
            <a:effectLst/>
          </p:spPr>
          <p:txBody>
            <a:bodyPr wrap="none" anchor="ctr"/>
            <a:lstStyle/>
            <a:p>
              <a:pPr algn="ctr">
                <a:defRPr/>
              </a:pPr>
              <a:r>
                <a:rPr lang="es-CL" sz="2000" dirty="0">
                  <a:latin typeface="+mj-lt"/>
                </a:rPr>
                <a:t>Partícula</a:t>
              </a:r>
            </a:p>
          </p:txBody>
        </p:sp>
        <p:sp>
          <p:nvSpPr>
            <p:cNvPr id="39" name="Line 19"/>
            <p:cNvSpPr>
              <a:spLocks noChangeShapeType="1"/>
            </p:cNvSpPr>
            <p:nvPr/>
          </p:nvSpPr>
          <p:spPr bwMode="auto">
            <a:xfrm flipH="1" flipV="1">
              <a:off x="4394198" y="3428999"/>
              <a:ext cx="0" cy="1944714"/>
            </a:xfrm>
            <a:prstGeom prst="line">
              <a:avLst/>
            </a:prstGeom>
            <a:solidFill>
              <a:schemeClr val="tx2">
                <a:lumMod val="60000"/>
                <a:lumOff val="40000"/>
              </a:schemeClr>
            </a:solidFill>
            <a:ln w="25400">
              <a:solidFill>
                <a:srgbClr val="067DD9"/>
              </a:solidFill>
              <a:round/>
              <a:headEnd/>
              <a:tailEnd/>
            </a:ln>
            <a:effectLst/>
          </p:spPr>
          <p:txBody>
            <a:bodyPr/>
            <a:lstStyle/>
            <a:p>
              <a:pPr>
                <a:defRPr/>
              </a:pPr>
              <a:endParaRPr lang="es-CL" sz="2000">
                <a:latin typeface="+mj-lt"/>
              </a:endParaRPr>
            </a:p>
          </p:txBody>
        </p:sp>
        <p:sp>
          <p:nvSpPr>
            <p:cNvPr id="40" name="Line 16"/>
            <p:cNvSpPr>
              <a:spLocks noChangeShapeType="1"/>
            </p:cNvSpPr>
            <p:nvPr/>
          </p:nvSpPr>
          <p:spPr bwMode="auto">
            <a:xfrm>
              <a:off x="4214810" y="5356250"/>
              <a:ext cx="179388" cy="0"/>
            </a:xfrm>
            <a:prstGeom prst="line">
              <a:avLst/>
            </a:prstGeom>
            <a:solidFill>
              <a:schemeClr val="tx2">
                <a:lumMod val="60000"/>
                <a:lumOff val="40000"/>
              </a:schemeClr>
            </a:solidFill>
            <a:ln w="25400">
              <a:solidFill>
                <a:srgbClr val="067DD9"/>
              </a:solidFill>
              <a:round/>
              <a:headEnd type="triangle"/>
              <a:tailEnd type="none" w="med" len="med"/>
            </a:ln>
            <a:effectLst/>
          </p:spPr>
          <p:txBody>
            <a:bodyPr/>
            <a:lstStyle/>
            <a:p>
              <a:pPr>
                <a:defRPr/>
              </a:pPr>
              <a:endParaRPr lang="es-CL" sz="2000">
                <a:latin typeface="+mj-lt"/>
              </a:endParaRPr>
            </a:p>
          </p:txBody>
        </p:sp>
        <p:sp>
          <p:nvSpPr>
            <p:cNvPr id="41" name="Line 16"/>
            <p:cNvSpPr>
              <a:spLocks noChangeShapeType="1"/>
            </p:cNvSpPr>
            <p:nvPr/>
          </p:nvSpPr>
          <p:spPr bwMode="auto">
            <a:xfrm>
              <a:off x="4392611" y="5357838"/>
              <a:ext cx="179388" cy="0"/>
            </a:xfrm>
            <a:prstGeom prst="line">
              <a:avLst/>
            </a:prstGeom>
            <a:solidFill>
              <a:schemeClr val="tx2">
                <a:lumMod val="60000"/>
                <a:lumOff val="40000"/>
              </a:schemeClr>
            </a:solidFill>
            <a:ln w="25400">
              <a:solidFill>
                <a:srgbClr val="067DD9"/>
              </a:solidFill>
              <a:round/>
              <a:headEnd type="none"/>
              <a:tailEnd type="triangle" w="med" len="med"/>
            </a:ln>
            <a:effectLst/>
          </p:spPr>
          <p:txBody>
            <a:bodyPr/>
            <a:lstStyle/>
            <a:p>
              <a:pPr>
                <a:defRPr/>
              </a:pPr>
              <a:endParaRPr lang="es-CL" sz="200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1 Grupo"/>
          <p:cNvGrpSpPr>
            <a:grpSpLocks/>
          </p:cNvGrpSpPr>
          <p:nvPr/>
        </p:nvGrpSpPr>
        <p:grpSpPr bwMode="auto">
          <a:xfrm>
            <a:off x="5148064" y="2348880"/>
            <a:ext cx="3488332" cy="2428875"/>
            <a:chOff x="5429731" y="2552700"/>
            <a:chExt cx="3490432" cy="2428735"/>
          </a:xfrm>
        </p:grpSpPr>
        <p:cxnSp>
          <p:nvCxnSpPr>
            <p:cNvPr id="6" name="5 Conector recto de flecha"/>
            <p:cNvCxnSpPr/>
            <p:nvPr/>
          </p:nvCxnSpPr>
          <p:spPr>
            <a:xfrm rot="5400000">
              <a:off x="6859061" y="2766207"/>
              <a:ext cx="428600" cy="1587"/>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sp>
          <p:nvSpPr>
            <p:cNvPr id="7" name="Rectangle 14"/>
            <p:cNvSpPr>
              <a:spLocks noChangeArrowheads="1"/>
            </p:cNvSpPr>
            <p:nvPr/>
          </p:nvSpPr>
          <p:spPr bwMode="auto">
            <a:xfrm>
              <a:off x="5858297" y="2994000"/>
              <a:ext cx="2355525" cy="630202"/>
            </a:xfrm>
            <a:prstGeom prst="rect">
              <a:avLst/>
            </a:prstGeom>
            <a:noFill/>
            <a:ln w="19050">
              <a:solidFill>
                <a:schemeClr val="tx1"/>
              </a:solidFill>
              <a:prstDash val="dash"/>
              <a:miter lim="800000"/>
              <a:headEnd/>
              <a:tailEnd type="triangle"/>
            </a:ln>
            <a:effectLst/>
          </p:spPr>
          <p:txBody>
            <a:bodyPr wrap="none" anchor="ctr"/>
            <a:lstStyle/>
            <a:p>
              <a:pPr algn="ctr">
                <a:defRPr/>
              </a:pPr>
              <a:r>
                <a:rPr lang="es-CL" sz="2000" dirty="0">
                  <a:latin typeface="+mj-lt"/>
                </a:rPr>
                <a:t>Se produce en</a:t>
              </a:r>
            </a:p>
            <a:p>
              <a:pPr algn="ctr">
                <a:defRPr/>
              </a:pPr>
              <a:r>
                <a:rPr lang="es-CL" sz="2000" dirty="0">
                  <a:latin typeface="+mj-lt"/>
                </a:rPr>
                <a:t>las lentes </a:t>
              </a:r>
            </a:p>
          </p:txBody>
        </p:sp>
        <p:sp>
          <p:nvSpPr>
            <p:cNvPr id="8" name="Rectangle 15"/>
            <p:cNvSpPr>
              <a:spLocks noChangeArrowheads="1"/>
            </p:cNvSpPr>
            <p:nvPr/>
          </p:nvSpPr>
          <p:spPr bwMode="auto">
            <a:xfrm>
              <a:off x="7072568" y="4392507"/>
              <a:ext cx="1847595" cy="588928"/>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Convergentes</a:t>
              </a:r>
            </a:p>
          </p:txBody>
        </p:sp>
        <p:sp>
          <p:nvSpPr>
            <p:cNvPr id="9" name="Rectangle 17"/>
            <p:cNvSpPr>
              <a:spLocks noChangeArrowheads="1"/>
            </p:cNvSpPr>
            <p:nvPr/>
          </p:nvSpPr>
          <p:spPr bwMode="auto">
            <a:xfrm>
              <a:off x="5429731" y="4421080"/>
              <a:ext cx="1571408" cy="56035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Divergentes</a:t>
              </a:r>
            </a:p>
          </p:txBody>
        </p:sp>
        <p:cxnSp>
          <p:nvCxnSpPr>
            <p:cNvPr id="10" name="9 Conector recto"/>
            <p:cNvCxnSpPr/>
            <p:nvPr/>
          </p:nvCxnSpPr>
          <p:spPr bwMode="auto">
            <a:xfrm rot="5400000">
              <a:off x="6894778" y="3801991"/>
              <a:ext cx="357166" cy="1587"/>
            </a:xfrm>
            <a:prstGeom prst="line">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bwMode="auto">
            <a:xfrm>
              <a:off x="6215436" y="3981368"/>
              <a:ext cx="1785691" cy="1588"/>
            </a:xfrm>
            <a:prstGeom prst="line">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endCxn id="9" idx="0"/>
            </p:cNvCxnSpPr>
            <p:nvPr/>
          </p:nvCxnSpPr>
          <p:spPr bwMode="auto">
            <a:xfrm rot="5400000">
              <a:off x="5995579" y="4201224"/>
              <a:ext cx="439713"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8" idx="0"/>
            </p:cNvCxnSpPr>
            <p:nvPr/>
          </p:nvCxnSpPr>
          <p:spPr bwMode="auto">
            <a:xfrm rot="5400000">
              <a:off x="7793176" y="4184557"/>
              <a:ext cx="411139" cy="4761"/>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39 Grupo"/>
          <p:cNvGrpSpPr>
            <a:grpSpLocks/>
          </p:cNvGrpSpPr>
          <p:nvPr/>
        </p:nvGrpSpPr>
        <p:grpSpPr bwMode="auto">
          <a:xfrm>
            <a:off x="494010" y="2336901"/>
            <a:ext cx="3357910" cy="2306636"/>
            <a:chOff x="518801" y="2624139"/>
            <a:chExt cx="3124143" cy="2306295"/>
          </a:xfrm>
        </p:grpSpPr>
        <p:cxnSp>
          <p:nvCxnSpPr>
            <p:cNvPr id="15" name="14 Conector recto"/>
            <p:cNvCxnSpPr/>
            <p:nvPr/>
          </p:nvCxnSpPr>
          <p:spPr>
            <a:xfrm rot="5400000">
              <a:off x="1856272" y="3856650"/>
              <a:ext cx="428562"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sp>
          <p:nvSpPr>
            <p:cNvPr id="16" name="Rectangle 7"/>
            <p:cNvSpPr>
              <a:spLocks noChangeArrowheads="1"/>
            </p:cNvSpPr>
            <p:nvPr/>
          </p:nvSpPr>
          <p:spPr bwMode="auto">
            <a:xfrm>
              <a:off x="1123627" y="2981272"/>
              <a:ext cx="1947827" cy="695222"/>
            </a:xfrm>
            <a:prstGeom prst="rect">
              <a:avLst/>
            </a:prstGeom>
            <a:noFill/>
            <a:ln w="19050">
              <a:solidFill>
                <a:schemeClr val="tx1"/>
              </a:solidFill>
              <a:prstDash val="dash"/>
              <a:miter lim="800000"/>
              <a:headEnd/>
              <a:tailEnd type="triangle"/>
            </a:ln>
            <a:effectLst/>
          </p:spPr>
          <p:txBody>
            <a:bodyPr wrap="none" anchor="ctr"/>
            <a:lstStyle/>
            <a:p>
              <a:pPr algn="ctr">
                <a:defRPr/>
              </a:pPr>
              <a:r>
                <a:rPr lang="es-CL" sz="2000" dirty="0">
                  <a:latin typeface="+mj-lt"/>
                </a:rPr>
                <a:t>Se produce en</a:t>
              </a:r>
            </a:p>
            <a:p>
              <a:pPr algn="ctr">
                <a:defRPr/>
              </a:pPr>
              <a:r>
                <a:rPr lang="es-CL" sz="2000" dirty="0">
                  <a:latin typeface="+mj-lt"/>
                </a:rPr>
                <a:t> los espejos</a:t>
              </a:r>
            </a:p>
          </p:txBody>
        </p:sp>
        <p:sp>
          <p:nvSpPr>
            <p:cNvPr id="17" name="Rectangle 8"/>
            <p:cNvSpPr>
              <a:spLocks noChangeArrowheads="1"/>
            </p:cNvSpPr>
            <p:nvPr/>
          </p:nvSpPr>
          <p:spPr bwMode="auto">
            <a:xfrm>
              <a:off x="518801" y="4482825"/>
              <a:ext cx="1481110" cy="447609"/>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Planos</a:t>
              </a:r>
            </a:p>
          </p:txBody>
        </p:sp>
        <p:sp>
          <p:nvSpPr>
            <p:cNvPr id="18" name="Rectangle 10"/>
            <p:cNvSpPr>
              <a:spLocks noChangeArrowheads="1"/>
            </p:cNvSpPr>
            <p:nvPr/>
          </p:nvSpPr>
          <p:spPr bwMode="auto">
            <a:xfrm>
              <a:off x="2161833" y="4462191"/>
              <a:ext cx="1481111" cy="447609"/>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ES" sz="2000" dirty="0">
                  <a:latin typeface="+mj-lt"/>
                </a:rPr>
                <a:t>Esféricos</a:t>
              </a:r>
              <a:endParaRPr lang="es-CL" sz="2000" dirty="0">
                <a:latin typeface="+mj-lt"/>
              </a:endParaRPr>
            </a:p>
          </p:txBody>
        </p:sp>
        <p:cxnSp>
          <p:nvCxnSpPr>
            <p:cNvPr id="19" name="18 Conector recto de flecha"/>
            <p:cNvCxnSpPr/>
            <p:nvPr/>
          </p:nvCxnSpPr>
          <p:spPr>
            <a:xfrm rot="5400000">
              <a:off x="1892780" y="2802706"/>
              <a:ext cx="357134" cy="0"/>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296662" y="4051089"/>
              <a:ext cx="1619220"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1065713" y="4272513"/>
              <a:ext cx="439672"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a:off x="2720650" y="4255845"/>
              <a:ext cx="411101" cy="4763"/>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40 Grupo"/>
          <p:cNvGrpSpPr>
            <a:grpSpLocks/>
          </p:cNvGrpSpPr>
          <p:nvPr/>
        </p:nvGrpSpPr>
        <p:grpSpPr bwMode="auto">
          <a:xfrm>
            <a:off x="1208385" y="4622900"/>
            <a:ext cx="3040470" cy="1233487"/>
            <a:chOff x="1233351" y="4910138"/>
            <a:chExt cx="3268218" cy="1233487"/>
          </a:xfrm>
        </p:grpSpPr>
        <p:sp>
          <p:nvSpPr>
            <p:cNvPr id="24" name="Rectangle 33"/>
            <p:cNvSpPr>
              <a:spLocks noChangeArrowheads="1"/>
            </p:cNvSpPr>
            <p:nvPr/>
          </p:nvSpPr>
          <p:spPr bwMode="auto">
            <a:xfrm>
              <a:off x="1233351" y="5695950"/>
              <a:ext cx="1480936" cy="44767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Cóncavos</a:t>
              </a:r>
            </a:p>
          </p:txBody>
        </p:sp>
        <p:sp>
          <p:nvSpPr>
            <p:cNvPr id="25" name="Rectangle 35"/>
            <p:cNvSpPr>
              <a:spLocks noChangeArrowheads="1"/>
            </p:cNvSpPr>
            <p:nvPr/>
          </p:nvSpPr>
          <p:spPr bwMode="auto">
            <a:xfrm>
              <a:off x="3020633" y="5676900"/>
              <a:ext cx="1480936" cy="447675"/>
            </a:xfrm>
            <a:prstGeom prst="rect">
              <a:avLst/>
            </a:prstGeom>
            <a:solidFill>
              <a:srgbClr val="4BB2FF"/>
            </a:solidFill>
            <a:ln w="9525">
              <a:solidFill>
                <a:srgbClr val="067DD9"/>
              </a:solidFill>
              <a:miter lim="800000"/>
              <a:headEnd/>
              <a:tailEnd type="triangle"/>
            </a:ln>
            <a:effectLst/>
          </p:spPr>
          <p:txBody>
            <a:bodyPr wrap="none" anchor="ctr"/>
            <a:lstStyle/>
            <a:p>
              <a:pPr algn="ctr">
                <a:defRPr/>
              </a:pPr>
              <a:r>
                <a:rPr lang="es-CL" sz="2000" dirty="0">
                  <a:latin typeface="+mj-lt"/>
                </a:rPr>
                <a:t>Convexos</a:t>
              </a:r>
            </a:p>
          </p:txBody>
        </p:sp>
        <p:cxnSp>
          <p:nvCxnSpPr>
            <p:cNvPr id="26" name="25 Conector recto"/>
            <p:cNvCxnSpPr/>
            <p:nvPr/>
          </p:nvCxnSpPr>
          <p:spPr>
            <a:xfrm rot="5400000">
              <a:off x="2749183" y="5087938"/>
              <a:ext cx="357187" cy="1588"/>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000009" y="5265738"/>
              <a:ext cx="1785695" cy="1587"/>
            </a:xfrm>
            <a:prstGeom prst="line">
              <a:avLst/>
            </a:prstGeom>
            <a:ln w="25400">
              <a:solidFill>
                <a:srgbClr val="067DD9"/>
              </a:solidFill>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1780140" y="5487194"/>
              <a:ext cx="439738" cy="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3577742" y="5470525"/>
              <a:ext cx="411163" cy="4762"/>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38 Grupo"/>
          <p:cNvGrpSpPr>
            <a:grpSpLocks/>
          </p:cNvGrpSpPr>
          <p:nvPr/>
        </p:nvGrpSpPr>
        <p:grpSpPr bwMode="auto">
          <a:xfrm>
            <a:off x="971600" y="836712"/>
            <a:ext cx="7200800" cy="1538288"/>
            <a:chOff x="1428357" y="1123950"/>
            <a:chExt cx="6339919" cy="1537740"/>
          </a:xfrm>
        </p:grpSpPr>
        <p:cxnSp>
          <p:nvCxnSpPr>
            <p:cNvPr id="31" name="30 Conector recto de flecha"/>
            <p:cNvCxnSpPr/>
            <p:nvPr/>
          </p:nvCxnSpPr>
          <p:spPr>
            <a:xfrm flipV="1">
              <a:off x="5620577" y="2303043"/>
              <a:ext cx="684152" cy="476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3571294" y="1123950"/>
              <a:ext cx="1828640" cy="560188"/>
            </a:xfrm>
            <a:prstGeom prst="rect">
              <a:avLst/>
            </a:prstGeom>
            <a:solidFill>
              <a:srgbClr val="005DA2"/>
            </a:solidFill>
            <a:ln w="9525">
              <a:solidFill>
                <a:srgbClr val="067DD9"/>
              </a:solidFill>
              <a:miter lim="800000"/>
              <a:headEnd/>
              <a:tailEnd type="triangle"/>
            </a:ln>
            <a:effectLst/>
          </p:spPr>
          <p:txBody>
            <a:bodyPr wrap="none" anchor="ctr"/>
            <a:lstStyle/>
            <a:p>
              <a:pPr algn="ctr">
                <a:defRPr/>
              </a:pPr>
              <a:r>
                <a:rPr lang="es-CL" sz="2800" b="1" dirty="0">
                  <a:solidFill>
                    <a:schemeClr val="bg1"/>
                  </a:solidFill>
                  <a:latin typeface="+mj-lt"/>
                </a:rPr>
                <a:t>La luz</a:t>
              </a:r>
            </a:p>
          </p:txBody>
        </p:sp>
        <p:grpSp>
          <p:nvGrpSpPr>
            <p:cNvPr id="33" name="Group 31"/>
            <p:cNvGrpSpPr>
              <a:grpSpLocks/>
            </p:cNvGrpSpPr>
            <p:nvPr/>
          </p:nvGrpSpPr>
          <p:grpSpPr bwMode="auto">
            <a:xfrm>
              <a:off x="1428357" y="1981685"/>
              <a:ext cx="6339919" cy="680005"/>
              <a:chOff x="3962" y="1351"/>
              <a:chExt cx="4194" cy="440"/>
            </a:xfrm>
            <a:solidFill>
              <a:schemeClr val="tx2">
                <a:lumMod val="60000"/>
                <a:lumOff val="40000"/>
              </a:schemeClr>
            </a:solidFill>
          </p:grpSpPr>
          <p:sp>
            <p:nvSpPr>
              <p:cNvPr id="36" name="Rectangle 20"/>
              <p:cNvSpPr>
                <a:spLocks noChangeArrowheads="1"/>
              </p:cNvSpPr>
              <p:nvPr/>
            </p:nvSpPr>
            <p:spPr bwMode="auto">
              <a:xfrm>
                <a:off x="5191" y="1351"/>
                <a:ext cx="1545" cy="423"/>
              </a:xfrm>
              <a:prstGeom prst="rect">
                <a:avLst/>
              </a:prstGeom>
              <a:noFill/>
              <a:ln w="19050">
                <a:solidFill>
                  <a:schemeClr val="tx1"/>
                </a:solidFill>
                <a:prstDash val="dash"/>
                <a:miter lim="800000"/>
                <a:headEnd/>
                <a:tailEnd type="triangle"/>
              </a:ln>
              <a:effectLst/>
            </p:spPr>
            <p:txBody>
              <a:bodyPr wrap="none" anchor="ctr"/>
              <a:lstStyle/>
              <a:p>
                <a:pPr algn="ctr">
                  <a:defRPr/>
                </a:pPr>
                <a:r>
                  <a:rPr lang="es-ES" sz="2000" dirty="0">
                    <a:latin typeface="+mj-lt"/>
                  </a:rPr>
                  <a:t>Puede experimentar</a:t>
                </a:r>
                <a:endParaRPr lang="es-CL" sz="2000" dirty="0">
                  <a:latin typeface="+mj-lt"/>
                </a:endParaRPr>
              </a:p>
            </p:txBody>
          </p:sp>
          <p:sp>
            <p:nvSpPr>
              <p:cNvPr id="37" name="Rectangle 21"/>
              <p:cNvSpPr>
                <a:spLocks noChangeArrowheads="1"/>
              </p:cNvSpPr>
              <p:nvPr/>
            </p:nvSpPr>
            <p:spPr bwMode="auto">
              <a:xfrm>
                <a:off x="3962" y="1351"/>
                <a:ext cx="839" cy="416"/>
              </a:xfrm>
              <a:prstGeom prst="rect">
                <a:avLst/>
              </a:prstGeom>
              <a:solidFill>
                <a:srgbClr val="067DD9"/>
              </a:solidFill>
              <a:ln w="9525">
                <a:solidFill>
                  <a:srgbClr val="067DD9"/>
                </a:solidFill>
                <a:miter lim="800000"/>
                <a:headEnd/>
                <a:tailEnd type="triangle"/>
              </a:ln>
              <a:effectLst/>
            </p:spPr>
            <p:txBody>
              <a:bodyPr wrap="none" anchor="ctr"/>
              <a:lstStyle/>
              <a:p>
                <a:pPr algn="ctr">
                  <a:defRPr/>
                </a:pPr>
                <a:r>
                  <a:rPr lang="es-CL" sz="2000" dirty="0">
                    <a:latin typeface="+mj-lt"/>
                  </a:rPr>
                  <a:t>Reflexión</a:t>
                </a:r>
              </a:p>
            </p:txBody>
          </p:sp>
          <p:sp>
            <p:nvSpPr>
              <p:cNvPr id="38" name="Rectangle 24"/>
              <p:cNvSpPr>
                <a:spLocks noChangeArrowheads="1"/>
              </p:cNvSpPr>
              <p:nvPr/>
            </p:nvSpPr>
            <p:spPr bwMode="auto">
              <a:xfrm>
                <a:off x="7176" y="1363"/>
                <a:ext cx="980" cy="428"/>
              </a:xfrm>
              <a:prstGeom prst="rect">
                <a:avLst/>
              </a:prstGeom>
              <a:solidFill>
                <a:srgbClr val="067DD9"/>
              </a:solidFill>
              <a:ln w="9525">
                <a:solidFill>
                  <a:srgbClr val="067DD9"/>
                </a:solidFill>
                <a:miter lim="800000"/>
                <a:headEnd/>
                <a:tailEnd type="triangle"/>
              </a:ln>
              <a:effectLst/>
            </p:spPr>
            <p:txBody>
              <a:bodyPr wrap="none" anchor="ctr"/>
              <a:lstStyle/>
              <a:p>
                <a:pPr algn="ctr">
                  <a:defRPr/>
                </a:pPr>
                <a:r>
                  <a:rPr lang="es-CL" sz="2000" dirty="0">
                    <a:latin typeface="+mj-lt"/>
                  </a:rPr>
                  <a:t>Refracción</a:t>
                </a:r>
              </a:p>
            </p:txBody>
          </p:sp>
        </p:grpSp>
        <p:cxnSp>
          <p:nvCxnSpPr>
            <p:cNvPr id="34" name="33 Conector recto de flecha"/>
            <p:cNvCxnSpPr/>
            <p:nvPr/>
          </p:nvCxnSpPr>
          <p:spPr>
            <a:xfrm rot="10800000">
              <a:off x="2699833" y="2303043"/>
              <a:ext cx="576211" cy="4760"/>
            </a:xfrm>
            <a:prstGeom prst="straightConnector1">
              <a:avLst/>
            </a:prstGeom>
            <a:ln w="25400">
              <a:solidFill>
                <a:srgbClr val="067DD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16200000" flipH="1">
              <a:off x="4338824" y="1830929"/>
              <a:ext cx="296756" cy="3175"/>
            </a:xfrm>
            <a:prstGeom prst="straightConnector1">
              <a:avLst/>
            </a:prstGeom>
            <a:ln w="25400">
              <a:solidFill>
                <a:srgbClr val="067DD9"/>
              </a:solidFill>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844824"/>
            <a:ext cx="4248472" cy="2203688"/>
          </a:xfrm>
        </p:spPr>
        <p:txBody>
          <a:bodyPr>
            <a:noAutofit/>
          </a:bodyPr>
          <a:lstStyle/>
          <a:p>
            <a:pPr algn="ctr"/>
            <a:r>
              <a:rPr lang="es-CL" sz="2400" dirty="0" smtClean="0"/>
              <a:t>Para conocer más </a:t>
            </a:r>
            <a:br>
              <a:rPr lang="es-CL" sz="2400" dirty="0" smtClean="0"/>
            </a:br>
            <a:r>
              <a:rPr lang="es-CL" sz="2400" dirty="0" smtClean="0">
                <a:solidFill>
                  <a:srgbClr val="0070C0"/>
                </a:solidFill>
                <a:hlinkClick r:id="rId2"/>
              </a:rPr>
              <a:t>http</a:t>
            </a:r>
            <a:r>
              <a:rPr lang="es-CL" sz="2400" dirty="0">
                <a:solidFill>
                  <a:srgbClr val="0070C0"/>
                </a:solidFill>
                <a:hlinkClick r:id="rId2"/>
              </a:rPr>
              <a:t>://</a:t>
            </a:r>
            <a:r>
              <a:rPr lang="es-CL" sz="2400" dirty="0" smtClean="0">
                <a:solidFill>
                  <a:srgbClr val="0070C0"/>
                </a:solidFill>
                <a:hlinkClick r:id="rId2"/>
              </a:rPr>
              <a:t>www.ua.es/personal/mj.caturla/Curso0/Leccion-10.pdf</a:t>
            </a:r>
            <a:r>
              <a:rPr lang="es-CL" sz="2400" dirty="0" smtClean="0">
                <a:solidFill>
                  <a:srgbClr val="0070C0"/>
                </a:solidFill>
              </a:rPr>
              <a:t/>
            </a:r>
            <a:br>
              <a:rPr lang="es-CL" sz="2400" dirty="0" smtClean="0">
                <a:solidFill>
                  <a:srgbClr val="0070C0"/>
                </a:solidFill>
              </a:rPr>
            </a:br>
            <a:endParaRPr lang="es-CL" sz="24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6048672" cy="2646878"/>
          </a:xfrm>
          <a:prstGeom prst="rect">
            <a:avLst/>
          </a:prstGeom>
          <a:noFill/>
        </p:spPr>
        <p:txBody>
          <a:bodyPr wrap="square" rtlCol="0">
            <a:spAutoFit/>
          </a:bodyPr>
          <a:lstStyle/>
          <a:p>
            <a:pPr>
              <a:buClr>
                <a:schemeClr val="accent1"/>
              </a:buClr>
              <a:buFont typeface="Arial" pitchFamily="34" charset="0"/>
              <a:buChar char="•"/>
            </a:pPr>
            <a:r>
              <a:rPr lang="es-CL" dirty="0" smtClean="0">
                <a:effectLst>
                  <a:outerShdw blurRad="38100" dist="38100" dir="2700000" algn="tl">
                    <a:srgbClr val="000000">
                      <a:alpha val="43137"/>
                    </a:srgbClr>
                  </a:outerShdw>
                </a:effectLst>
              </a:rPr>
              <a:t> </a:t>
            </a:r>
            <a:r>
              <a:rPr lang="es-CL" b="1" dirty="0" smtClean="0">
                <a:solidFill>
                  <a:srgbClr val="0070C0"/>
                </a:solidFill>
                <a:effectLst>
                  <a:outerShdw blurRad="38100" dist="38100" dir="2700000" algn="tl">
                    <a:srgbClr val="000000">
                      <a:alpha val="43137"/>
                    </a:srgbClr>
                  </a:outerShdw>
                </a:effectLst>
              </a:rPr>
              <a:t>Teoría Corpuscular:</a:t>
            </a:r>
            <a:r>
              <a:rPr lang="es-CL" dirty="0" smtClean="0">
                <a:effectLst>
                  <a:outerShdw blurRad="38100" dist="38100" dir="2700000" algn="tl">
                    <a:srgbClr val="000000">
                      <a:alpha val="43137"/>
                    </a:srgbClr>
                  </a:outerShdw>
                </a:effectLst>
              </a:rPr>
              <a:t> </a:t>
            </a:r>
          </a:p>
          <a:p>
            <a:pPr>
              <a:buClr>
                <a:schemeClr val="accent1"/>
              </a:buClr>
            </a:pPr>
            <a:r>
              <a:rPr lang="es-CL" dirty="0" smtClean="0"/>
              <a:t>	</a:t>
            </a:r>
          </a:p>
          <a:p>
            <a:pPr>
              <a:buClr>
                <a:schemeClr val="accent1"/>
              </a:buClr>
            </a:pPr>
            <a:r>
              <a:rPr lang="es-CL" dirty="0" smtClean="0"/>
              <a:t>	P</a:t>
            </a:r>
            <a:r>
              <a:rPr lang="es-CL" sz="1400" dirty="0" smtClean="0"/>
              <a:t>lanteada en el siglo XVII por el físico inglés </a:t>
            </a:r>
            <a:r>
              <a:rPr lang="es-CL" sz="1400" b="1" dirty="0" smtClean="0"/>
              <a:t>Isaac Newton,</a:t>
            </a:r>
            <a:r>
              <a:rPr lang="es-CL" sz="1400" dirty="0" smtClean="0"/>
              <a:t> quien señalaba que “</a:t>
            </a:r>
            <a:r>
              <a:rPr lang="es-CL" sz="1400" b="1" dirty="0" smtClean="0"/>
              <a:t>La luz consistía en un flujo de pequeñísimas partículas o corpúsculos de masa insignificante, emitidos por las fuentes luminosas. </a:t>
            </a:r>
            <a:r>
              <a:rPr lang="es-CL" sz="1400" b="1" u="sng" dirty="0" smtClean="0"/>
              <a:t>Estos corpúsculos  se movían en línea recta</a:t>
            </a:r>
            <a:r>
              <a:rPr lang="es-CL" sz="1400" b="1" dirty="0" smtClean="0"/>
              <a:t> y con una gran rapidez. </a:t>
            </a:r>
          </a:p>
          <a:p>
            <a:pPr>
              <a:buClr>
                <a:schemeClr val="accent1"/>
              </a:buClr>
            </a:pPr>
            <a:r>
              <a:rPr lang="es-CL" sz="1400" b="1" dirty="0" smtClean="0"/>
              <a:t>En los cuerpos opacos, los corpúsculos rebotaban (reflexión), por lo cual no podíamos observar los que había detrás de ellos, es decir producen sombra</a:t>
            </a:r>
            <a:r>
              <a:rPr lang="es-CL" sz="1400" i="1" dirty="0" smtClean="0"/>
              <a:t>”. </a:t>
            </a:r>
            <a:endParaRPr lang="es-CL" sz="1400" dirty="0" smtClean="0"/>
          </a:p>
        </p:txBody>
      </p:sp>
      <p:grpSp>
        <p:nvGrpSpPr>
          <p:cNvPr id="5" name="16 Grupo"/>
          <p:cNvGrpSpPr>
            <a:grpSpLocks/>
          </p:cNvGrpSpPr>
          <p:nvPr/>
        </p:nvGrpSpPr>
        <p:grpSpPr bwMode="auto">
          <a:xfrm>
            <a:off x="6588224" y="404664"/>
            <a:ext cx="2160240" cy="2726332"/>
            <a:chOff x="928662" y="1142984"/>
            <a:chExt cx="2038364" cy="2571768"/>
          </a:xfrm>
        </p:grpSpPr>
        <p:graphicFrame>
          <p:nvGraphicFramePr>
            <p:cNvPr id="6" name="Object 2"/>
            <p:cNvGraphicFramePr>
              <a:graphicFrameLocks noChangeAspect="1"/>
            </p:cNvGraphicFramePr>
            <p:nvPr/>
          </p:nvGraphicFramePr>
          <p:xfrm>
            <a:off x="1071538" y="1428736"/>
            <a:ext cx="1619250" cy="2009775"/>
          </p:xfrm>
          <a:graphic>
            <a:graphicData uri="http://schemas.openxmlformats.org/presentationml/2006/ole">
              <mc:AlternateContent xmlns:mc="http://schemas.openxmlformats.org/markup-compatibility/2006">
                <mc:Choice xmlns:v="urn:schemas-microsoft-com:vml" Requires="v">
                  <p:oleObj spid="_x0000_s1029" name="Fotografía de Photo Editor" r:id="rId3" imgW="1654054" imgH="2052973" progId="">
                    <p:embed/>
                  </p:oleObj>
                </mc:Choice>
                <mc:Fallback>
                  <p:oleObj name="Fotografía de Photo Editor" r:id="rId3" imgW="1654054" imgH="2052973"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1428736"/>
                          <a:ext cx="16192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8" descr="http://www.fernandezroca.com/taller%20de%20pintura/taller_de_marcos/marco_3/marco-3-a-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28662" y="1142984"/>
              <a:ext cx="2038364" cy="2571768"/>
            </a:xfrm>
            <a:prstGeom prst="rect">
              <a:avLst/>
            </a:prstGeom>
            <a:noFill/>
            <a:ln w="9525">
              <a:noFill/>
              <a:miter lim="800000"/>
              <a:headEnd/>
              <a:tailEnd/>
            </a:ln>
          </p:spPr>
        </p:pic>
        <p:sp>
          <p:nvSpPr>
            <p:cNvPr id="8" name="7 Cinta hacia arriba"/>
            <p:cNvSpPr/>
            <p:nvPr/>
          </p:nvSpPr>
          <p:spPr>
            <a:xfrm>
              <a:off x="1071580" y="3286124"/>
              <a:ext cx="1857930" cy="285752"/>
            </a:xfrm>
            <a:prstGeom prst="ribbon2">
              <a:avLst>
                <a:gd name="adj1" fmla="val 10476"/>
                <a:gd name="adj2" fmla="val 75000"/>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solidFill>
                    <a:schemeClr val="bg2">
                      <a:lumMod val="50000"/>
                    </a:schemeClr>
                  </a:solidFill>
                </a:rPr>
                <a:t>Isaac Newton</a:t>
              </a:r>
            </a:p>
          </p:txBody>
        </p:sp>
      </p:grpSp>
      <p:grpSp>
        <p:nvGrpSpPr>
          <p:cNvPr id="9" name="39 Grupo"/>
          <p:cNvGrpSpPr>
            <a:grpSpLocks/>
          </p:cNvGrpSpPr>
          <p:nvPr/>
        </p:nvGrpSpPr>
        <p:grpSpPr bwMode="auto">
          <a:xfrm>
            <a:off x="7164288" y="3284984"/>
            <a:ext cx="1649809" cy="2348880"/>
            <a:chOff x="3714744" y="3429000"/>
            <a:chExt cx="1571636" cy="2357454"/>
          </a:xfrm>
        </p:grpSpPr>
        <p:pic>
          <p:nvPicPr>
            <p:cNvPr id="10" name="Picture 10" descr="http://tienda.narava.es/images/vela-1-85014133.jpg"/>
            <p:cNvPicPr>
              <a:picLocks noChangeAspect="1" noChangeArrowheads="1"/>
            </p:cNvPicPr>
            <p:nvPr/>
          </p:nvPicPr>
          <p:blipFill>
            <a:blip r:embed="rId6" cstate="print"/>
            <a:srcRect/>
            <a:stretch>
              <a:fillRect/>
            </a:stretch>
          </p:blipFill>
          <p:spPr bwMode="auto">
            <a:xfrm>
              <a:off x="3714744" y="4286256"/>
              <a:ext cx="1500198" cy="1500198"/>
            </a:xfrm>
            <a:prstGeom prst="rect">
              <a:avLst/>
            </a:prstGeom>
            <a:noFill/>
            <a:ln w="9525">
              <a:noFill/>
              <a:miter lim="800000"/>
              <a:headEnd/>
              <a:tailEnd/>
            </a:ln>
          </p:spPr>
        </p:pic>
        <p:cxnSp>
          <p:nvCxnSpPr>
            <p:cNvPr id="11" name="10 Conector recto"/>
            <p:cNvCxnSpPr/>
            <p:nvPr/>
          </p:nvCxnSpPr>
          <p:spPr>
            <a:xfrm rot="5400000" flipH="1" flipV="1">
              <a:off x="4286158" y="3715326"/>
              <a:ext cx="714720" cy="142069"/>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2" name="11 Conector recto"/>
            <p:cNvCxnSpPr/>
            <p:nvPr/>
          </p:nvCxnSpPr>
          <p:spPr>
            <a:xfrm rot="5400000" flipH="1" flipV="1">
              <a:off x="4501101" y="3713677"/>
              <a:ext cx="572525" cy="429758"/>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3" name="12 Conector recto"/>
            <p:cNvCxnSpPr/>
            <p:nvPr/>
          </p:nvCxnSpPr>
          <p:spPr>
            <a:xfrm flipV="1">
              <a:off x="4499674" y="3859329"/>
              <a:ext cx="786706" cy="426587"/>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4" name="13 Conector recto"/>
            <p:cNvCxnSpPr/>
            <p:nvPr/>
          </p:nvCxnSpPr>
          <p:spPr>
            <a:xfrm>
              <a:off x="4499674" y="4285916"/>
              <a:ext cx="786706" cy="1872"/>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grpSp>
          <p:nvGrpSpPr>
            <p:cNvPr id="15" name="38 Grupo"/>
            <p:cNvGrpSpPr>
              <a:grpSpLocks/>
            </p:cNvGrpSpPr>
            <p:nvPr/>
          </p:nvGrpSpPr>
          <p:grpSpPr bwMode="auto">
            <a:xfrm flipH="1">
              <a:off x="3714744" y="3429001"/>
              <a:ext cx="785817" cy="859160"/>
              <a:chOff x="3286117" y="3429001"/>
              <a:chExt cx="785817" cy="859160"/>
            </a:xfrm>
          </p:grpSpPr>
          <p:cxnSp>
            <p:nvCxnSpPr>
              <p:cNvPr id="16" name="15 Conector recto"/>
              <p:cNvCxnSpPr/>
              <p:nvPr/>
            </p:nvCxnSpPr>
            <p:spPr>
              <a:xfrm rot="5400000" flipH="1" flipV="1">
                <a:off x="3071713" y="3715326"/>
                <a:ext cx="714720" cy="142069"/>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7" name="16 Conector recto"/>
              <p:cNvCxnSpPr/>
              <p:nvPr/>
            </p:nvCxnSpPr>
            <p:spPr>
              <a:xfrm rot="5400000" flipH="1" flipV="1">
                <a:off x="3286655" y="3713677"/>
                <a:ext cx="572525" cy="429758"/>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8" name="17 Conector recto"/>
              <p:cNvCxnSpPr/>
              <p:nvPr/>
            </p:nvCxnSpPr>
            <p:spPr>
              <a:xfrm flipV="1">
                <a:off x="3287004" y="3857458"/>
                <a:ext cx="784930" cy="428457"/>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cxnSp>
            <p:nvCxnSpPr>
              <p:cNvPr id="19" name="18 Conector recto"/>
              <p:cNvCxnSpPr/>
              <p:nvPr/>
            </p:nvCxnSpPr>
            <p:spPr>
              <a:xfrm>
                <a:off x="3287004" y="4285916"/>
                <a:ext cx="784930" cy="1872"/>
              </a:xfrm>
              <a:prstGeom prst="line">
                <a:avLst/>
              </a:prstGeom>
              <a:ln w="69850" cap="rnd">
                <a:prstDash val="sysDot"/>
              </a:ln>
            </p:spPr>
            <p:style>
              <a:lnRef idx="3">
                <a:schemeClr val="accent1"/>
              </a:lnRef>
              <a:fillRef idx="0">
                <a:schemeClr val="accent1"/>
              </a:fillRef>
              <a:effectRef idx="2">
                <a:schemeClr val="accent1"/>
              </a:effectRef>
              <a:fontRef idx="minor">
                <a:schemeClr val="tx1"/>
              </a:fontRef>
            </p:style>
          </p:cxnSp>
        </p:grpSp>
      </p:grpSp>
      <p:sp>
        <p:nvSpPr>
          <p:cNvPr id="20" name="19 CuadroTexto"/>
          <p:cNvSpPr txBox="1"/>
          <p:nvPr/>
        </p:nvSpPr>
        <p:spPr>
          <a:xfrm>
            <a:off x="539552" y="4653136"/>
            <a:ext cx="6768752" cy="1354217"/>
          </a:xfrm>
          <a:prstGeom prst="rect">
            <a:avLst/>
          </a:prstGeom>
          <a:noFill/>
        </p:spPr>
        <p:txBody>
          <a:bodyPr wrap="square" rtlCol="0">
            <a:spAutoFit/>
          </a:bodyPr>
          <a:lstStyle/>
          <a:p>
            <a:r>
              <a:rPr lang="es-CL" b="1" i="1" u="sng" dirty="0" smtClean="0">
                <a:solidFill>
                  <a:srgbClr val="00B050"/>
                </a:solidFill>
              </a:rPr>
              <a:t>Lo que no podía responder!!!</a:t>
            </a:r>
          </a:p>
          <a:p>
            <a:pPr>
              <a:buFont typeface="Arial" pitchFamily="34" charset="0"/>
              <a:buChar char="•"/>
            </a:pPr>
            <a:r>
              <a:rPr lang="es-CL" sz="1600" b="1" dirty="0" smtClean="0"/>
              <a:t>¿Por qué los cuerpos no pierden masa al emitir los  </a:t>
            </a:r>
          </a:p>
          <a:p>
            <a:r>
              <a:rPr lang="es-CL" sz="1600" b="1" dirty="0" smtClean="0"/>
              <a:t>   corpúsculos?</a:t>
            </a:r>
          </a:p>
          <a:p>
            <a:pPr>
              <a:buFont typeface="Arial" pitchFamily="34" charset="0"/>
              <a:buChar char="•"/>
            </a:pPr>
            <a:r>
              <a:rPr lang="es-CL" sz="1600" b="1" dirty="0" smtClean="0"/>
              <a:t>¿Por qué los corpúsculos se reflejan y otros se </a:t>
            </a:r>
          </a:p>
          <a:p>
            <a:r>
              <a:rPr lang="es-CL" sz="1600" b="1" dirty="0" smtClean="0"/>
              <a:t>   refractan?</a:t>
            </a:r>
            <a:endParaRPr lang="es-CL"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6408712" cy="3139321"/>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 Teoría Ondulatoria:</a:t>
            </a:r>
          </a:p>
          <a:p>
            <a:pPr>
              <a:buClr>
                <a:schemeClr val="accent1"/>
              </a:buClr>
            </a:pPr>
            <a:endParaRPr lang="es-CL" b="1" dirty="0" smtClean="0">
              <a:solidFill>
                <a:srgbClr val="0070C0"/>
              </a:solidFill>
            </a:endParaRPr>
          </a:p>
          <a:p>
            <a:pPr>
              <a:buClr>
                <a:schemeClr val="accent1"/>
              </a:buClr>
            </a:pPr>
            <a:r>
              <a:rPr lang="es-CL" dirty="0" smtClean="0"/>
              <a:t>	</a:t>
            </a:r>
            <a:r>
              <a:rPr lang="es-CL" sz="1400" dirty="0" smtClean="0"/>
              <a:t>Fue el científico holandés </a:t>
            </a:r>
            <a:r>
              <a:rPr lang="es-CL" sz="1400" b="1" dirty="0" smtClean="0"/>
              <a:t>Christian </a:t>
            </a:r>
            <a:r>
              <a:rPr lang="es-CL" sz="1400" b="1" dirty="0" err="1" smtClean="0"/>
              <a:t>Huygens</a:t>
            </a:r>
            <a:r>
              <a:rPr lang="es-CL" sz="1400" dirty="0" smtClean="0"/>
              <a:t>, contemporáneo de Newton, quien elaboraría una teoría diferente para explicar la naturaleza y el comportamiento de la luz. Esta teoría postula que</a:t>
            </a:r>
            <a:r>
              <a:rPr lang="es-CL" sz="1400" i="1" dirty="0" smtClean="0"/>
              <a:t> </a:t>
            </a:r>
            <a:r>
              <a:rPr lang="es-CL" sz="1400" b="1" i="1" dirty="0" smtClean="0"/>
              <a:t>“la luz emitida por una fuente estaba formada por ondas, que correspondían al movimiento específico que sigue la luz al propagarse a través del vacío (en línea recta) en un medio insustancial e invisible llamado éte</a:t>
            </a:r>
            <a:r>
              <a:rPr lang="es-CL" sz="1400" b="1" dirty="0" smtClean="0"/>
              <a:t>r”</a:t>
            </a:r>
            <a:r>
              <a:rPr lang="es-CL" sz="1400" dirty="0" smtClean="0"/>
              <a:t>. Además, índica que la rapidez de la luz disminuye al penetrar al agua. Con ello, lograba explicar y describir </a:t>
            </a:r>
            <a:r>
              <a:rPr lang="es-CL" sz="1400" b="1" dirty="0" smtClean="0"/>
              <a:t>la refracción </a:t>
            </a:r>
            <a:r>
              <a:rPr lang="es-CL" sz="1400" dirty="0" smtClean="0"/>
              <a:t>y las leyes de </a:t>
            </a:r>
            <a:r>
              <a:rPr lang="es-CL" sz="1400" b="1" dirty="0" smtClean="0"/>
              <a:t>la reflexión</a:t>
            </a:r>
            <a:r>
              <a:rPr lang="es-CL" sz="1400" dirty="0" smtClean="0"/>
              <a:t>. </a:t>
            </a:r>
          </a:p>
          <a:p>
            <a:pPr>
              <a:buClr>
                <a:schemeClr val="accent1"/>
              </a:buClr>
            </a:pPr>
            <a:endParaRPr lang="es-CL" dirty="0" smtClean="0"/>
          </a:p>
        </p:txBody>
      </p:sp>
      <p:sp>
        <p:nvSpPr>
          <p:cNvPr id="5" name="4 CuadroTexto"/>
          <p:cNvSpPr txBox="1"/>
          <p:nvPr/>
        </p:nvSpPr>
        <p:spPr>
          <a:xfrm>
            <a:off x="539552" y="4653136"/>
            <a:ext cx="6768752" cy="1354217"/>
          </a:xfrm>
          <a:prstGeom prst="rect">
            <a:avLst/>
          </a:prstGeom>
          <a:noFill/>
        </p:spPr>
        <p:txBody>
          <a:bodyPr wrap="square" rtlCol="0">
            <a:spAutoFit/>
          </a:bodyPr>
          <a:lstStyle/>
          <a:p>
            <a:r>
              <a:rPr lang="es-CL" b="1" i="1" u="sng" dirty="0" smtClean="0">
                <a:solidFill>
                  <a:srgbClr val="00B050"/>
                </a:solidFill>
              </a:rPr>
              <a:t>Lo que no podía responder!!!</a:t>
            </a:r>
          </a:p>
          <a:p>
            <a:pPr>
              <a:buFont typeface="Arial" pitchFamily="34" charset="0"/>
              <a:buChar char="•"/>
            </a:pPr>
            <a:r>
              <a:rPr lang="es-CL" sz="1600" b="1" dirty="0" smtClean="0"/>
              <a:t>¿Por qué la luz no se propaga en el vacio?</a:t>
            </a:r>
          </a:p>
          <a:p>
            <a:pPr>
              <a:buFont typeface="Arial" pitchFamily="34" charset="0"/>
              <a:buChar char="•"/>
            </a:pPr>
            <a:r>
              <a:rPr lang="es-CL" sz="1600" b="1" dirty="0" smtClean="0"/>
              <a:t>Además, no se había observado en la luz los fenómenos </a:t>
            </a:r>
          </a:p>
          <a:p>
            <a:r>
              <a:rPr lang="es-CL" sz="1600" b="1" dirty="0" smtClean="0"/>
              <a:t> de la interferencia y de difracción que ya se conocían en </a:t>
            </a:r>
          </a:p>
          <a:p>
            <a:r>
              <a:rPr lang="es-CL" sz="1600" b="1" dirty="0" smtClean="0"/>
              <a:t> las ondas</a:t>
            </a:r>
            <a:endParaRPr lang="es-CL" sz="1600" b="1" dirty="0"/>
          </a:p>
        </p:txBody>
      </p:sp>
      <p:grpSp>
        <p:nvGrpSpPr>
          <p:cNvPr id="6" name="15 Grupo"/>
          <p:cNvGrpSpPr>
            <a:grpSpLocks/>
          </p:cNvGrpSpPr>
          <p:nvPr/>
        </p:nvGrpSpPr>
        <p:grpSpPr bwMode="auto">
          <a:xfrm>
            <a:off x="6876256" y="404664"/>
            <a:ext cx="1873250" cy="2286000"/>
            <a:chOff x="3550451" y="1142984"/>
            <a:chExt cx="2108013" cy="2571786"/>
          </a:xfrm>
        </p:grpSpPr>
        <p:graphicFrame>
          <p:nvGraphicFramePr>
            <p:cNvPr id="7" name="Object 3"/>
            <p:cNvGraphicFramePr>
              <a:graphicFrameLocks noChangeAspect="1"/>
            </p:cNvGraphicFramePr>
            <p:nvPr/>
          </p:nvGraphicFramePr>
          <p:xfrm>
            <a:off x="3857604" y="1528762"/>
            <a:ext cx="1384300" cy="1981200"/>
          </p:xfrm>
          <a:graphic>
            <a:graphicData uri="http://schemas.openxmlformats.org/presentationml/2006/ole">
              <mc:AlternateContent xmlns:mc="http://schemas.openxmlformats.org/markup-compatibility/2006">
                <mc:Choice xmlns:v="urn:schemas-microsoft-com:vml" Requires="v">
                  <p:oleObj spid="_x0000_s19461" name="Fotografía de Photo Editor" r:id="rId3" imgW="1498378" imgH="2160000" progId="">
                    <p:embed/>
                  </p:oleObj>
                </mc:Choice>
                <mc:Fallback>
                  <p:oleObj name="Fotografía de Photo Editor" r:id="rId3" imgW="1498378" imgH="21600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04" y="1528762"/>
                          <a:ext cx="1384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http://www.fernandezroca.com/taller%20de%20pintura/taller_de_marcos/marco_3/marco-3-a-g.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71868" y="1142984"/>
              <a:ext cx="2038364" cy="2571768"/>
            </a:xfrm>
            <a:prstGeom prst="rect">
              <a:avLst/>
            </a:prstGeom>
            <a:noFill/>
            <a:ln w="9525">
              <a:noFill/>
              <a:miter lim="800000"/>
              <a:headEnd/>
              <a:tailEnd/>
            </a:ln>
          </p:spPr>
        </p:pic>
        <p:sp>
          <p:nvSpPr>
            <p:cNvPr id="9" name="8 Cinta hacia arriba"/>
            <p:cNvSpPr/>
            <p:nvPr/>
          </p:nvSpPr>
          <p:spPr>
            <a:xfrm>
              <a:off x="3550451" y="3152192"/>
              <a:ext cx="2108013" cy="562578"/>
            </a:xfrm>
            <a:prstGeom prst="ribbon2">
              <a:avLst>
                <a:gd name="adj1" fmla="val 26516"/>
                <a:gd name="adj2" fmla="val 75000"/>
              </a:avLst>
            </a:prstGeom>
            <a:solidFill>
              <a:schemeClr val="bg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solidFill>
                    <a:schemeClr val="bg2">
                      <a:lumMod val="50000"/>
                    </a:schemeClr>
                  </a:solidFill>
                </a:rPr>
                <a:t>Christian </a:t>
              </a:r>
              <a:r>
                <a:rPr lang="es-CL" sz="1200" dirty="0" err="1">
                  <a:solidFill>
                    <a:schemeClr val="bg2">
                      <a:lumMod val="50000"/>
                    </a:schemeClr>
                  </a:solidFill>
                </a:rPr>
                <a:t>Huygens</a:t>
              </a:r>
              <a:endParaRPr lang="es-CL" sz="1200" dirty="0">
                <a:solidFill>
                  <a:schemeClr val="bg2">
                    <a:lumMod val="50000"/>
                  </a:schemeClr>
                </a:solidFill>
              </a:endParaRPr>
            </a:p>
          </p:txBody>
        </p:sp>
      </p:grpSp>
      <p:grpSp>
        <p:nvGrpSpPr>
          <p:cNvPr id="10" name="49 Grupo"/>
          <p:cNvGrpSpPr>
            <a:grpSpLocks/>
          </p:cNvGrpSpPr>
          <p:nvPr/>
        </p:nvGrpSpPr>
        <p:grpSpPr bwMode="auto">
          <a:xfrm>
            <a:off x="6804248" y="3573016"/>
            <a:ext cx="1800200" cy="1473200"/>
            <a:chOff x="642910" y="4000504"/>
            <a:chExt cx="2032320" cy="1381126"/>
          </a:xfrm>
        </p:grpSpPr>
        <p:pic>
          <p:nvPicPr>
            <p:cNvPr id="11" name="Picture 12" descr="http://tbn2.google.com/images?q=tbn:3BmyKoIxMNbd1M:http://www.gyb-connections.cl/Farol%2520porsche-400.jpg">
              <a:hlinkClick r:id="rId6"/>
            </p:cNvPr>
            <p:cNvPicPr>
              <a:picLocks noChangeAspect="1" noChangeArrowheads="1"/>
            </p:cNvPicPr>
            <p:nvPr/>
          </p:nvPicPr>
          <p:blipFill>
            <a:blip r:embed="rId7" cstate="print"/>
            <a:srcRect/>
            <a:stretch>
              <a:fillRect/>
            </a:stretch>
          </p:blipFill>
          <p:spPr bwMode="auto">
            <a:xfrm>
              <a:off x="1357290" y="4000504"/>
              <a:ext cx="647700" cy="1381126"/>
            </a:xfrm>
            <a:prstGeom prst="rect">
              <a:avLst/>
            </a:prstGeom>
            <a:noFill/>
            <a:ln w="9525">
              <a:noFill/>
              <a:miter lim="800000"/>
              <a:headEnd/>
              <a:tailEnd/>
            </a:ln>
          </p:spPr>
        </p:pic>
        <p:grpSp>
          <p:nvGrpSpPr>
            <p:cNvPr id="12" name="44 Grupo"/>
            <p:cNvGrpSpPr>
              <a:grpSpLocks/>
            </p:cNvGrpSpPr>
            <p:nvPr/>
          </p:nvGrpSpPr>
          <p:grpSpPr bwMode="auto">
            <a:xfrm>
              <a:off x="1785723" y="4143921"/>
              <a:ext cx="889507" cy="1147336"/>
              <a:chOff x="1909730" y="4178841"/>
              <a:chExt cx="889507" cy="1147336"/>
            </a:xfrm>
          </p:grpSpPr>
          <p:sp>
            <p:nvSpPr>
              <p:cNvPr id="17" name="16 Forma libre"/>
              <p:cNvSpPr/>
              <p:nvPr/>
            </p:nvSpPr>
            <p:spPr>
              <a:xfrm>
                <a:off x="1955664" y="4178299"/>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8" name="17 Forma libre"/>
              <p:cNvSpPr/>
              <p:nvPr/>
            </p:nvSpPr>
            <p:spPr>
              <a:xfrm rot="1280808">
                <a:off x="1986309" y="456078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9" name="18 Forma libre"/>
              <p:cNvSpPr/>
              <p:nvPr/>
            </p:nvSpPr>
            <p:spPr>
              <a:xfrm rot="2529022">
                <a:off x="1910501" y="485546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grpSp>
        <p:grpSp>
          <p:nvGrpSpPr>
            <p:cNvPr id="13" name="45 Grupo"/>
            <p:cNvGrpSpPr>
              <a:grpSpLocks/>
            </p:cNvGrpSpPr>
            <p:nvPr/>
          </p:nvGrpSpPr>
          <p:grpSpPr bwMode="auto">
            <a:xfrm flipH="1">
              <a:off x="642910" y="4214647"/>
              <a:ext cx="889507" cy="1147337"/>
              <a:chOff x="1909730" y="4178129"/>
              <a:chExt cx="889507" cy="1147337"/>
            </a:xfrm>
          </p:grpSpPr>
          <p:sp>
            <p:nvSpPr>
              <p:cNvPr id="14" name="13 Forma libre"/>
              <p:cNvSpPr/>
              <p:nvPr/>
            </p:nvSpPr>
            <p:spPr>
              <a:xfrm>
                <a:off x="1955663" y="4178299"/>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5" name="14 Forma libre"/>
              <p:cNvSpPr/>
              <p:nvPr/>
            </p:nvSpPr>
            <p:spPr>
              <a:xfrm rot="1280808">
                <a:off x="1986309" y="456078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sp>
            <p:nvSpPr>
              <p:cNvPr id="16" name="15 Forma libre"/>
              <p:cNvSpPr/>
              <p:nvPr/>
            </p:nvSpPr>
            <p:spPr>
              <a:xfrm rot="2529022">
                <a:off x="1910500" y="4855468"/>
                <a:ext cx="812928" cy="470297"/>
              </a:xfrm>
              <a:custGeom>
                <a:avLst/>
                <a:gdLst>
                  <a:gd name="connsiteX0" fmla="*/ 0 w 812800"/>
                  <a:gd name="connsiteY0" fmla="*/ 469900 h 469900"/>
                  <a:gd name="connsiteX1" fmla="*/ 101600 w 812800"/>
                  <a:gd name="connsiteY1" fmla="*/ 279400 h 469900"/>
                  <a:gd name="connsiteX2" fmla="*/ 330200 w 812800"/>
                  <a:gd name="connsiteY2" fmla="*/ 406400 h 469900"/>
                  <a:gd name="connsiteX3" fmla="*/ 469900 w 812800"/>
                  <a:gd name="connsiteY3" fmla="*/ 139700 h 469900"/>
                  <a:gd name="connsiteX4" fmla="*/ 736600 w 812800"/>
                  <a:gd name="connsiteY4" fmla="*/ 266700 h 469900"/>
                  <a:gd name="connsiteX5" fmla="*/ 812800 w 812800"/>
                  <a:gd name="connsiteY5" fmla="*/ 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469900">
                    <a:moveTo>
                      <a:pt x="0" y="469900"/>
                    </a:moveTo>
                    <a:cubicBezTo>
                      <a:pt x="23283" y="379941"/>
                      <a:pt x="46567" y="289983"/>
                      <a:pt x="101600" y="279400"/>
                    </a:cubicBezTo>
                    <a:cubicBezTo>
                      <a:pt x="156633" y="268817"/>
                      <a:pt x="268817" y="429683"/>
                      <a:pt x="330200" y="406400"/>
                    </a:cubicBezTo>
                    <a:cubicBezTo>
                      <a:pt x="391583" y="383117"/>
                      <a:pt x="402167" y="162983"/>
                      <a:pt x="469900" y="139700"/>
                    </a:cubicBezTo>
                    <a:cubicBezTo>
                      <a:pt x="537633" y="116417"/>
                      <a:pt x="679450" y="289983"/>
                      <a:pt x="736600" y="266700"/>
                    </a:cubicBezTo>
                    <a:cubicBezTo>
                      <a:pt x="793750" y="243417"/>
                      <a:pt x="803275" y="121708"/>
                      <a:pt x="812800" y="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CL"/>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Teoría Electromagnética</a:t>
            </a:r>
          </a:p>
        </p:txBody>
      </p:sp>
      <p:sp>
        <p:nvSpPr>
          <p:cNvPr id="5" name="4 CuadroTexto"/>
          <p:cNvSpPr txBox="1"/>
          <p:nvPr/>
        </p:nvSpPr>
        <p:spPr>
          <a:xfrm>
            <a:off x="611560" y="2060848"/>
            <a:ext cx="5832648" cy="3293209"/>
          </a:xfrm>
          <a:prstGeom prst="rect">
            <a:avLst/>
          </a:prstGeom>
          <a:noFill/>
        </p:spPr>
        <p:txBody>
          <a:bodyPr wrap="square" rtlCol="0">
            <a:spAutoFit/>
          </a:bodyPr>
          <a:lstStyle/>
          <a:p>
            <a:r>
              <a:rPr lang="es-CL" sz="1600" dirty="0" smtClean="0"/>
              <a:t>En el siglo XIX, se agregan a las teorías existentes de la época la del físico James </a:t>
            </a:r>
            <a:r>
              <a:rPr lang="es-CL" sz="1600" dirty="0" err="1" smtClean="0"/>
              <a:t>Clerk</a:t>
            </a:r>
            <a:r>
              <a:rPr lang="es-CL" sz="1600" dirty="0" smtClean="0"/>
              <a:t> Maxwell, quien explica notablemente que los fenómenos eléctricos están relacionados con los fenómenos magnéticos.</a:t>
            </a:r>
          </a:p>
          <a:p>
            <a:r>
              <a:rPr lang="es-CL" sz="1600" dirty="0" smtClean="0"/>
              <a:t>Señala que cada variación en el campo eléctrico origina un cambio en la proximidad del campo magnético e, inversamente. Por lo tanto, “</a:t>
            </a:r>
            <a:r>
              <a:rPr lang="es-CL" sz="1600" b="1" dirty="0" smtClean="0"/>
              <a:t>la luz es una onda electromagnética trasversal que se propaga perpendicular entre sí</a:t>
            </a:r>
            <a:r>
              <a:rPr lang="es-CL" sz="1600" dirty="0" smtClean="0"/>
              <a:t>”. Este hecho permitió descartar que existiera un medio de propagación insustancial e invisible, el éter, lo que fue comprobado por el experimento de </a:t>
            </a:r>
            <a:r>
              <a:rPr lang="es-CL" sz="1600" dirty="0" err="1" smtClean="0"/>
              <a:t>Michelson</a:t>
            </a:r>
            <a:r>
              <a:rPr lang="es-CL" sz="1600" dirty="0" smtClean="0"/>
              <a:t> y </a:t>
            </a:r>
            <a:r>
              <a:rPr lang="es-CL" sz="1600" dirty="0" err="1" smtClean="0"/>
              <a:t>Morley</a:t>
            </a:r>
            <a:r>
              <a:rPr lang="es-CL" sz="1600" dirty="0" smtClean="0"/>
              <a:t>. </a:t>
            </a:r>
          </a:p>
        </p:txBody>
      </p:sp>
      <p:sp>
        <p:nvSpPr>
          <p:cNvPr id="6" name="5 CuadroTexto"/>
          <p:cNvSpPr txBox="1"/>
          <p:nvPr/>
        </p:nvSpPr>
        <p:spPr>
          <a:xfrm>
            <a:off x="611560" y="5373216"/>
            <a:ext cx="7560840" cy="1354217"/>
          </a:xfrm>
          <a:prstGeom prst="rect">
            <a:avLst/>
          </a:prstGeom>
          <a:noFill/>
        </p:spPr>
        <p:txBody>
          <a:bodyPr wrap="square" rtlCol="0">
            <a:spAutoFit/>
          </a:bodyPr>
          <a:lstStyle/>
          <a:p>
            <a:r>
              <a:rPr lang="es-CL" b="1" i="1" u="sng" dirty="0" smtClean="0">
                <a:solidFill>
                  <a:srgbClr val="00B050"/>
                </a:solidFill>
              </a:rPr>
              <a:t>Lo que no podía responder!!!</a:t>
            </a:r>
          </a:p>
          <a:p>
            <a:r>
              <a:rPr lang="es-CL" sz="1600" b="1" dirty="0" smtClean="0"/>
              <a:t>Sin embargo esta teoría deja sin explicación fenómenos relacionados con el comportamiento de la luz en cuanto a la absorción y la emisión: el efecto fotoeléctrico y la emisión de luz por cuerpos incandescentes.</a:t>
            </a:r>
            <a:endParaRPr lang="es-CL" sz="1600" b="1" i="1" u="sng" dirty="0" smtClean="0">
              <a:solidFill>
                <a:srgbClr val="00B050"/>
              </a:solidFill>
            </a:endParaRPr>
          </a:p>
        </p:txBody>
      </p:sp>
      <p:pic>
        <p:nvPicPr>
          <p:cNvPr id="92162" name="Picture 2"/>
          <p:cNvPicPr>
            <a:picLocks noChangeAspect="1" noChangeArrowheads="1"/>
          </p:cNvPicPr>
          <p:nvPr/>
        </p:nvPicPr>
        <p:blipFill>
          <a:blip r:embed="rId2" cstate="print"/>
          <a:srcRect/>
          <a:stretch>
            <a:fillRect/>
          </a:stretch>
        </p:blipFill>
        <p:spPr bwMode="auto">
          <a:xfrm>
            <a:off x="6300192" y="548680"/>
            <a:ext cx="2522286"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1051560"/>
          </a:xfrm>
        </p:spPr>
        <p:txBody>
          <a:bodyPr/>
          <a:lstStyle/>
          <a:p>
            <a:r>
              <a:rPr lang="es-CL" dirty="0" smtClean="0"/>
              <a:t>Teorías de la LUZ</a:t>
            </a:r>
            <a:endParaRPr lang="es-CL" dirty="0"/>
          </a:p>
        </p:txBody>
      </p:sp>
      <p:sp>
        <p:nvSpPr>
          <p:cNvPr id="4" name="3 CuadroTexto"/>
          <p:cNvSpPr txBox="1"/>
          <p:nvPr/>
        </p:nvSpPr>
        <p:spPr>
          <a:xfrm>
            <a:off x="539552" y="1628800"/>
            <a:ext cx="8136904" cy="369332"/>
          </a:xfrm>
          <a:prstGeom prst="rect">
            <a:avLst/>
          </a:prstGeom>
          <a:noFill/>
        </p:spPr>
        <p:txBody>
          <a:bodyPr wrap="square" rtlCol="0">
            <a:spAutoFit/>
          </a:bodyPr>
          <a:lstStyle/>
          <a:p>
            <a:pPr>
              <a:buClr>
                <a:schemeClr val="accent1"/>
              </a:buClr>
              <a:buFont typeface="Arial" pitchFamily="34" charset="0"/>
              <a:buChar char="•"/>
            </a:pPr>
            <a:r>
              <a:rPr lang="es-CL" b="1" dirty="0" smtClean="0">
                <a:solidFill>
                  <a:srgbClr val="0070C0"/>
                </a:solidFill>
                <a:effectLst>
                  <a:outerShdw blurRad="38100" dist="38100" dir="2700000" algn="tl">
                    <a:srgbClr val="000000">
                      <a:alpha val="43137"/>
                    </a:srgbClr>
                  </a:outerShdw>
                </a:effectLst>
              </a:rPr>
              <a:t>Teoría de los Cuantos</a:t>
            </a:r>
          </a:p>
        </p:txBody>
      </p:sp>
      <p:sp>
        <p:nvSpPr>
          <p:cNvPr id="5" name="4 CuadroTexto"/>
          <p:cNvSpPr txBox="1"/>
          <p:nvPr/>
        </p:nvSpPr>
        <p:spPr>
          <a:xfrm>
            <a:off x="611560" y="2204864"/>
            <a:ext cx="6048672" cy="2554545"/>
          </a:xfrm>
          <a:prstGeom prst="rect">
            <a:avLst/>
          </a:prstGeom>
          <a:noFill/>
        </p:spPr>
        <p:txBody>
          <a:bodyPr wrap="square" rtlCol="0">
            <a:spAutoFit/>
          </a:bodyPr>
          <a:lstStyle/>
          <a:p>
            <a:r>
              <a:rPr lang="es-CL" sz="1600" dirty="0" smtClean="0"/>
              <a:t>Esta teoría propuesta por el físico alemán </a:t>
            </a:r>
            <a:r>
              <a:rPr lang="es-CL" sz="1600" b="1" dirty="0" smtClean="0"/>
              <a:t>Max Planck</a:t>
            </a:r>
            <a:r>
              <a:rPr lang="es-CL" sz="1600" dirty="0" smtClean="0"/>
              <a:t> establece que “</a:t>
            </a:r>
            <a:r>
              <a:rPr lang="es-CL" sz="1600" b="1" i="1" dirty="0" smtClean="0"/>
              <a:t>los intercambios de energía entre la materia y la luz solo son posibles por cantidades finitas o cuántos de luz</a:t>
            </a:r>
            <a:r>
              <a:rPr lang="es-CL" sz="1600" dirty="0" smtClean="0"/>
              <a:t>”, que posteriormente  se denominan fotones. </a:t>
            </a:r>
            <a:r>
              <a:rPr lang="es-CL" sz="1600" u="sng" dirty="0" smtClean="0"/>
              <a:t>La teoría tropieza con el inconveniente de no poder explicar los fenómenos de tipo ondulatorio, como son las interferencias, las difracciones, entre otros. Nos encontramos nuevamente con dos hipótesis contradictorias, la teoría de los cuantos y la electromagnética.</a:t>
            </a:r>
          </a:p>
        </p:txBody>
      </p:sp>
      <p:pic>
        <p:nvPicPr>
          <p:cNvPr id="93186" name="Picture 2"/>
          <p:cNvPicPr>
            <a:picLocks noChangeAspect="1" noChangeArrowheads="1"/>
          </p:cNvPicPr>
          <p:nvPr/>
        </p:nvPicPr>
        <p:blipFill>
          <a:blip r:embed="rId2" cstate="print"/>
          <a:srcRect/>
          <a:stretch>
            <a:fillRect/>
          </a:stretch>
        </p:blipFill>
        <p:spPr bwMode="auto">
          <a:xfrm>
            <a:off x="6516216" y="404664"/>
            <a:ext cx="2296666" cy="2296666"/>
          </a:xfrm>
          <a:prstGeom prst="rect">
            <a:avLst/>
          </a:prstGeom>
          <a:noFill/>
          <a:ln w="9525">
            <a:noFill/>
            <a:miter lim="800000"/>
            <a:headEnd/>
            <a:tailEnd/>
          </a:ln>
          <a:effectLst/>
        </p:spPr>
      </p:pic>
      <p:sp>
        <p:nvSpPr>
          <p:cNvPr id="6" name="5 CuadroTexto"/>
          <p:cNvSpPr txBox="1"/>
          <p:nvPr/>
        </p:nvSpPr>
        <p:spPr>
          <a:xfrm>
            <a:off x="1763688" y="5085184"/>
            <a:ext cx="6912768" cy="1323439"/>
          </a:xfrm>
          <a:prstGeom prst="rect">
            <a:avLst/>
          </a:prstGeom>
          <a:noFill/>
        </p:spPr>
        <p:txBody>
          <a:bodyPr wrap="square" rtlCol="0">
            <a:spAutoFit/>
          </a:bodyPr>
          <a:lstStyle/>
          <a:p>
            <a:r>
              <a:rPr lang="es-CL" sz="1600" dirty="0" smtClean="0"/>
              <a:t>Posteriormente, basándose en la teoría  cuántica de Planck, en 1905 el físico de origen alemán </a:t>
            </a:r>
            <a:r>
              <a:rPr lang="es-CL" sz="1600" b="1" dirty="0" smtClean="0"/>
              <a:t>Albert Einstein</a:t>
            </a:r>
            <a:r>
              <a:rPr lang="es-CL" sz="1600" dirty="0" smtClean="0"/>
              <a:t> explicó el efecto fotoeléctrico por medio de los corpúsculos de luz, a los que llamó fotones. Con esto propuso que la luz se comporta como onda en determinadas condiciones.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5468</TotalTime>
  <Words>3661</Words>
  <Application>Microsoft Office PowerPoint</Application>
  <PresentationFormat>Presentación en pantalla (4:3)</PresentationFormat>
  <Paragraphs>580</Paragraphs>
  <Slides>59</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59</vt:i4>
      </vt:variant>
    </vt:vector>
  </HeadingPairs>
  <TitlesOfParts>
    <vt:vector size="62" baseType="lpstr">
      <vt:lpstr>Aspecto</vt:lpstr>
      <vt:lpstr>Fotografía de Photo Editor</vt:lpstr>
      <vt:lpstr>Equation</vt:lpstr>
      <vt:lpstr>La Luz</vt:lpstr>
      <vt:lpstr>¿Qué veremos hoy?</vt:lpstr>
      <vt:lpstr>¿Qué es la LUZ?</vt:lpstr>
      <vt:lpstr>Clasificación de las fuentes de LUZ</vt:lpstr>
      <vt:lpstr>Clasificación de los cuerpos</vt:lpstr>
      <vt:lpstr>Teorías de la LUZ</vt:lpstr>
      <vt:lpstr>Teorías de la LUZ</vt:lpstr>
      <vt:lpstr>Teorías de la LUZ</vt:lpstr>
      <vt:lpstr>Teorías de la LUZ</vt:lpstr>
      <vt:lpstr>Teorías de la LUZ</vt:lpstr>
      <vt:lpstr>Luz como una onda</vt:lpstr>
      <vt:lpstr>Espectro Electromagnético </vt:lpstr>
      <vt:lpstr>La luz como Fuente de energía</vt:lpstr>
      <vt:lpstr>La luz como Fuente de energía</vt:lpstr>
      <vt:lpstr>Reflexión</vt:lpstr>
      <vt:lpstr>Reflexión</vt:lpstr>
      <vt:lpstr>Espejos</vt:lpstr>
      <vt:lpstr>Espejos Planos</vt:lpstr>
      <vt:lpstr>Espejos Planos</vt:lpstr>
      <vt:lpstr>Espejos Planos</vt:lpstr>
      <vt:lpstr>Espejos Planos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Espejos Esféricos</vt:lpstr>
      <vt:lpstr>Refracción</vt:lpstr>
      <vt:lpstr>Refracción</vt:lpstr>
      <vt:lpstr>Refracción</vt:lpstr>
      <vt:lpstr>Ley de Snell</vt:lpstr>
      <vt:lpstr>Refracción</vt:lpstr>
      <vt:lpstr>Refracción</vt:lpstr>
      <vt:lpstr>Refracción</vt:lpstr>
      <vt:lpstr>Lentes</vt:lpstr>
      <vt:lpstr>Lentes Divergentes</vt:lpstr>
      <vt:lpstr>Formación de Imágenes</vt:lpstr>
      <vt:lpstr>Lentes Convergentes </vt:lpstr>
      <vt:lpstr>Formación de Imágenes</vt:lpstr>
      <vt:lpstr>Formación de Imágenes</vt:lpstr>
      <vt:lpstr>Formación de Imágenes</vt:lpstr>
      <vt:lpstr>Ecuación para LENTES</vt:lpstr>
      <vt:lpstr>Ecuación para LENTES</vt:lpstr>
      <vt:lpstr>Ecuación para LENTES</vt:lpstr>
      <vt:lpstr>Ecuación para LENTES</vt:lpstr>
      <vt:lpstr>Absorción de la LUZ</vt:lpstr>
      <vt:lpstr>Difracción de la luz</vt:lpstr>
      <vt:lpstr>Interferencia de la luz</vt:lpstr>
      <vt:lpstr>Luz láser</vt:lpstr>
      <vt:lpstr>Presentación de PowerPoint</vt:lpstr>
      <vt:lpstr>Presentación de PowerPoint</vt:lpstr>
      <vt:lpstr>Para conocer más  http://www.ua.es/personal/mj.caturla/Curso0/Leccion-10.pdf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Luz</dc:title>
  <dc:creator>Francisco</dc:creator>
  <cp:lastModifiedBy>CSAG</cp:lastModifiedBy>
  <cp:revision>16</cp:revision>
  <dcterms:created xsi:type="dcterms:W3CDTF">2013-10-18T00:04:50Z</dcterms:created>
  <dcterms:modified xsi:type="dcterms:W3CDTF">2014-08-21T12:02:33Z</dcterms:modified>
</cp:coreProperties>
</file>